
<file path=[Content_Types].xml><?xml version="1.0" encoding="utf-8"?>
<Types xmlns="http://schemas.openxmlformats.org/package/2006/content-types">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40"/>
  </p:notesMasterIdLst>
  <p:handoutMasterIdLst>
    <p:handoutMasterId r:id="rId41"/>
  </p:handoutMasterIdLst>
  <p:sldIdLst>
    <p:sldId id="257" r:id="rId2"/>
    <p:sldId id="294"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708">
          <p15:clr>
            <a:srgbClr val="A4A3A4"/>
          </p15:clr>
        </p15:guide>
        <p15:guide id="2" pos="5488">
          <p15:clr>
            <a:srgbClr val="A4A3A4"/>
          </p15:clr>
        </p15:guide>
        <p15:guide id="3" pos="2869">
          <p15:clr>
            <a:srgbClr val="A4A3A4"/>
          </p15:clr>
        </p15:guide>
        <p15:guide id="4" pos="245">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479" autoAdjust="0"/>
    <p:restoredTop sz="94660"/>
  </p:normalViewPr>
  <p:slideViewPr>
    <p:cSldViewPr snapToGrid="0" showGuides="1">
      <p:cViewPr varScale="1">
        <p:scale>
          <a:sx n="81" d="100"/>
          <a:sy n="81" d="100"/>
        </p:scale>
        <p:origin x="48" y="411"/>
      </p:cViewPr>
      <p:guideLst>
        <p:guide orient="horz" pos="708"/>
        <p:guide pos="5488"/>
        <p:guide pos="2869"/>
        <p:guide pos="245"/>
      </p:guideLst>
    </p:cSldViewPr>
  </p:slideViewPr>
  <p:notesTextViewPr>
    <p:cViewPr>
      <p:scale>
        <a:sx n="1" d="1"/>
        <a:sy n="1" d="1"/>
      </p:scale>
      <p:origin x="0" y="0"/>
    </p:cViewPr>
  </p:notesTextViewPr>
  <p:notesViewPr>
    <p:cSldViewPr snapToGrid="0" showGuides="1">
      <p:cViewPr>
        <p:scale>
          <a:sx n="148" d="100"/>
          <a:sy n="148" d="100"/>
        </p:scale>
        <p:origin x="-2136" y="4208"/>
      </p:cViewPr>
      <p:guideLst>
        <p:guide orient="horz" pos="3024"/>
        <p:guide pos="2304"/>
      </p:guideLst>
    </p:cSldViewPr>
  </p:notesViewPr>
  <p:gridSpacing cx="36576" cy="36576"/>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6827520" y="9119474"/>
            <a:ext cx="487680" cy="481726"/>
          </a:xfrm>
          <a:prstGeom prst="rect">
            <a:avLst/>
          </a:prstGeom>
        </p:spPr>
        <p:txBody>
          <a:bodyPr vert="horz" lIns="96661" tIns="48331" rIns="96661" bIns="48331" rtlCol="0" anchor="ctr"/>
          <a:lstStyle>
            <a:lvl1pPr algn="r">
              <a:defRPr sz="1300"/>
            </a:lvl1pPr>
          </a:lstStyle>
          <a:p>
            <a:pPr algn="l"/>
            <a:fld id="{697B12D4-4E44-48C5-B3AA-ECDAF4D2CE64}" type="slidenum">
              <a:rPr lang="en-US" b="1" smtClean="0"/>
              <a:pPr algn="l"/>
              <a:t>‹#›</a:t>
            </a:fld>
            <a:endParaRPr lang="en-US" b="1" dirty="0"/>
          </a:p>
        </p:txBody>
      </p:sp>
      <p:sp>
        <p:nvSpPr>
          <p:cNvPr id="7" name="Header Placeholder 6"/>
          <p:cNvSpPr>
            <a:spLocks noGrp="1"/>
          </p:cNvSpPr>
          <p:nvPr>
            <p:ph type="hdr" sz="quarter"/>
          </p:nvPr>
        </p:nvSpPr>
        <p:spPr>
          <a:xfrm>
            <a:off x="590711" y="108175"/>
            <a:ext cx="4801244" cy="481727"/>
          </a:xfrm>
          <a:prstGeom prst="rect">
            <a:avLst/>
          </a:prstGeom>
        </p:spPr>
        <p:txBody>
          <a:bodyPr vert="horz" lIns="0" tIns="96661" rIns="0" bIns="96661" rtlCol="0"/>
          <a:lstStyle>
            <a:lvl1pPr algn="l">
              <a:defRPr sz="1300"/>
            </a:lvl1pPr>
          </a:lstStyle>
          <a:p>
            <a:endParaRPr lang="en-US" dirty="0"/>
          </a:p>
        </p:txBody>
      </p:sp>
      <p:cxnSp>
        <p:nvCxnSpPr>
          <p:cNvPr id="10" name="Straight Connector 9"/>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9" name="Picture 8" descr="SEI_1Line_CMYK.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2347" y="9196060"/>
            <a:ext cx="3985763" cy="269378"/>
          </a:xfrm>
          <a:prstGeom prst="rect">
            <a:avLst/>
          </a:prstGeom>
        </p:spPr>
      </p:pic>
    </p:spTree>
    <p:extLst>
      <p:ext uri="{BB962C8B-B14F-4D97-AF65-F5344CB8AC3E}">
        <p14:creationId xmlns:p14="http://schemas.microsoft.com/office/powerpoint/2010/main" val="1859218430"/>
      </p:ext>
    </p:extLst>
  </p:cSld>
  <p:clrMap bg1="lt1" tx1="dk1" bg2="lt2" tx2="dk2" accent1="accent1" accent2="accent2" accent3="accent3" accent4="accent4" accent5="accent5" accent6="accent6" hlink="hlink" folHlink="folHlink"/>
  <p:extLst mod="1">
    <p:ext uri="{56416CCD-93CA-4268-BC5B-53C4BB910035}">
      <p15:sldGuideLst xmlns:p15="http://schemas.microsoft.com/office/powerpoint/2012/main">
        <p15:guide id="1" pos="358"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5"/>
          </p:nvPr>
        </p:nvSpPr>
        <p:spPr>
          <a:xfrm>
            <a:off x="6828076" y="9119474"/>
            <a:ext cx="487680" cy="481726"/>
          </a:xfrm>
          <a:prstGeom prst="rect">
            <a:avLst/>
          </a:prstGeom>
        </p:spPr>
        <p:txBody>
          <a:bodyPr vert="horz" lIns="96661" tIns="48331" rIns="96661" bIns="48331" rtlCol="0" anchor="ctr"/>
          <a:lstStyle>
            <a:lvl1pPr algn="l">
              <a:defRPr sz="1300" b="1"/>
            </a:lvl1pPr>
          </a:lstStyle>
          <a:p>
            <a:fld id="{30F18498-1159-498D-8DC7-E1A69C582DF5}" type="slidenum">
              <a:rPr lang="en-US" smtClean="0"/>
              <a:pPr/>
              <a:t>‹#›</a:t>
            </a:fld>
            <a:endParaRPr lang="en-US" dirty="0"/>
          </a:p>
        </p:txBody>
      </p:sp>
      <p:cxnSp>
        <p:nvCxnSpPr>
          <p:cNvPr id="13" name="Straight Connector 12"/>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Header Placeholder 13"/>
          <p:cNvSpPr>
            <a:spLocks noGrp="1"/>
          </p:cNvSpPr>
          <p:nvPr>
            <p:ph type="hdr" sz="quarter"/>
          </p:nvPr>
        </p:nvSpPr>
        <p:spPr>
          <a:xfrm>
            <a:off x="568959" y="101414"/>
            <a:ext cx="5022188" cy="481727"/>
          </a:xfrm>
          <a:prstGeom prst="rect">
            <a:avLst/>
          </a:prstGeom>
        </p:spPr>
        <p:txBody>
          <a:bodyPr vert="horz" lIns="0" tIns="96661" rIns="0" bIns="96661" rtlCol="0"/>
          <a:lstStyle>
            <a:lvl1pPr algn="l">
              <a:defRPr sz="1300"/>
            </a:lvl1pPr>
          </a:lstStyle>
          <a:p>
            <a:endParaRPr lang="en-US" dirty="0"/>
          </a:p>
        </p:txBody>
      </p:sp>
      <p:pic>
        <p:nvPicPr>
          <p:cNvPr id="8" name="Picture 7" descr="SEI_1Line_CMYK.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2347" y="9196060"/>
            <a:ext cx="3985763" cy="269378"/>
          </a:xfrm>
          <a:prstGeom prst="rect">
            <a:avLst/>
          </a:prstGeom>
        </p:spPr>
      </p:pic>
    </p:spTree>
    <p:extLst>
      <p:ext uri="{BB962C8B-B14F-4D97-AF65-F5344CB8AC3E}">
        <p14:creationId xmlns:p14="http://schemas.microsoft.com/office/powerpoint/2010/main" val="39502952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mod="1">
    <p:ext uri="{620B2872-D7B9-4A21-9093-7833F8D536E1}">
      <p15:sldGuideLst xmlns:p15="http://schemas.microsoft.com/office/powerpoint/2012/main">
        <p15:guide id="1" pos="358"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spect="1" noChangeArrowheads="1" noTextEdit="1"/>
          </p:cNvSpPr>
          <p:nvPr>
            <p:ph type="sldImg"/>
          </p:nvPr>
        </p:nvSpPr>
        <p:spPr>
          <a:xfrm>
            <a:off x="2268538" y="728663"/>
            <a:ext cx="2801937" cy="2101850"/>
          </a:xfrm>
          <a:ln/>
        </p:spPr>
      </p:sp>
      <p:sp>
        <p:nvSpPr>
          <p:cNvPr id="41987"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a:p>
        </p:txBody>
      </p:sp>
    </p:spTree>
    <p:extLst>
      <p:ext uri="{BB962C8B-B14F-4D97-AF65-F5344CB8AC3E}">
        <p14:creationId xmlns:p14="http://schemas.microsoft.com/office/powerpoint/2010/main" val="41496271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a:xfrm>
            <a:off x="2084388" y="627063"/>
            <a:ext cx="2922587" cy="2190750"/>
          </a:xfrm>
          <a:ln/>
        </p:spPr>
      </p:sp>
    </p:spTree>
    <p:extLst>
      <p:ext uri="{BB962C8B-B14F-4D97-AF65-F5344CB8AC3E}">
        <p14:creationId xmlns:p14="http://schemas.microsoft.com/office/powerpoint/2010/main" val="9424010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Rot="1" noChangeAspect="1" noChangeArrowheads="1" noTextEdit="1"/>
          </p:cNvSpPr>
          <p:nvPr>
            <p:ph type="sldImg"/>
          </p:nvPr>
        </p:nvSpPr>
        <p:spPr>
          <a:xfrm>
            <a:off x="2084388" y="627063"/>
            <a:ext cx="2922587" cy="2190750"/>
          </a:xfrm>
          <a:ln/>
        </p:spPr>
      </p:sp>
      <p:sp>
        <p:nvSpPr>
          <p:cNvPr id="52227"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a:p>
        </p:txBody>
      </p:sp>
    </p:spTree>
    <p:extLst>
      <p:ext uri="{BB962C8B-B14F-4D97-AF65-F5344CB8AC3E}">
        <p14:creationId xmlns:p14="http://schemas.microsoft.com/office/powerpoint/2010/main" val="3090365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Rot="1" noChangeAspect="1" noChangeArrowheads="1" noTextEdit="1"/>
          </p:cNvSpPr>
          <p:nvPr>
            <p:ph type="sldImg"/>
          </p:nvPr>
        </p:nvSpPr>
        <p:spPr>
          <a:xfrm>
            <a:off x="2084388" y="627063"/>
            <a:ext cx="2922587" cy="2190750"/>
          </a:xfrm>
          <a:ln/>
        </p:spPr>
      </p:sp>
      <p:sp>
        <p:nvSpPr>
          <p:cNvPr id="53251"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a:p>
        </p:txBody>
      </p:sp>
    </p:spTree>
    <p:extLst>
      <p:ext uri="{BB962C8B-B14F-4D97-AF65-F5344CB8AC3E}">
        <p14:creationId xmlns:p14="http://schemas.microsoft.com/office/powerpoint/2010/main" val="53106833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xfrm>
            <a:off x="2084388" y="627063"/>
            <a:ext cx="2922587" cy="2190750"/>
          </a:xfrm>
          <a:ln/>
        </p:spPr>
      </p:sp>
      <p:sp>
        <p:nvSpPr>
          <p:cNvPr id="5427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a:p>
        </p:txBody>
      </p:sp>
    </p:spTree>
    <p:extLst>
      <p:ext uri="{BB962C8B-B14F-4D97-AF65-F5344CB8AC3E}">
        <p14:creationId xmlns:p14="http://schemas.microsoft.com/office/powerpoint/2010/main" val="184744990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1026"/>
          <p:cNvSpPr>
            <a:spLocks noGrp="1" noRot="1" noChangeAspect="1" noChangeArrowheads="1" noTextEdit="1"/>
          </p:cNvSpPr>
          <p:nvPr>
            <p:ph type="sldImg"/>
          </p:nvPr>
        </p:nvSpPr>
        <p:spPr>
          <a:xfrm>
            <a:off x="2084388" y="627063"/>
            <a:ext cx="2922587" cy="2190750"/>
          </a:xfrm>
          <a:ln/>
        </p:spPr>
      </p:sp>
      <p:sp>
        <p:nvSpPr>
          <p:cNvPr id="55299" name="Notes Placeholder 3"/>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a:t>Just an example of what one looks like. No need to walk through in detail. The student will get practice during the design verification exercise, as well as with each programming assignment.</a:t>
            </a:r>
          </a:p>
          <a:p>
            <a:endParaRPr lang="en-US"/>
          </a:p>
        </p:txBody>
      </p:sp>
    </p:spTree>
    <p:extLst>
      <p:ext uri="{BB962C8B-B14F-4D97-AF65-F5344CB8AC3E}">
        <p14:creationId xmlns:p14="http://schemas.microsoft.com/office/powerpoint/2010/main" val="387342334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Rot="1" noChangeAspect="1" noChangeArrowheads="1" noTextEdit="1"/>
          </p:cNvSpPr>
          <p:nvPr>
            <p:ph type="sldImg"/>
          </p:nvPr>
        </p:nvSpPr>
        <p:spPr>
          <a:xfrm>
            <a:off x="2084388" y="627063"/>
            <a:ext cx="2922587" cy="2190750"/>
          </a:xfrm>
          <a:ln/>
        </p:spPr>
      </p:sp>
      <p:sp>
        <p:nvSpPr>
          <p:cNvPr id="56323" name="Notes Placeholder 3"/>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p>
        </p:txBody>
      </p:sp>
    </p:spTree>
    <p:extLst>
      <p:ext uri="{BB962C8B-B14F-4D97-AF65-F5344CB8AC3E}">
        <p14:creationId xmlns:p14="http://schemas.microsoft.com/office/powerpoint/2010/main" val="166658069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Rot="1" noChangeAspect="1" noChangeArrowheads="1" noTextEdit="1"/>
          </p:cNvSpPr>
          <p:nvPr>
            <p:ph type="sldImg"/>
          </p:nvPr>
        </p:nvSpPr>
        <p:spPr>
          <a:xfrm>
            <a:off x="2084388" y="627063"/>
            <a:ext cx="2922587" cy="2190750"/>
          </a:xfrm>
          <a:ln/>
        </p:spPr>
      </p:sp>
      <p:sp>
        <p:nvSpPr>
          <p:cNvPr id="57347" name="Notes Placeholder 3"/>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a:t>Just an example of what one looks like. No need to walk through in detail. The student will get practice during the design verification exercise, as well as with each programming assignment.</a:t>
            </a:r>
          </a:p>
          <a:p>
            <a:endParaRPr lang="en-US"/>
          </a:p>
        </p:txBody>
      </p:sp>
    </p:spTree>
    <p:extLst>
      <p:ext uri="{BB962C8B-B14F-4D97-AF65-F5344CB8AC3E}">
        <p14:creationId xmlns:p14="http://schemas.microsoft.com/office/powerpoint/2010/main" val="1942248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Rot="1" noChangeAspect="1" noChangeArrowheads="1" noTextEdit="1"/>
          </p:cNvSpPr>
          <p:nvPr>
            <p:ph type="sldImg"/>
          </p:nvPr>
        </p:nvSpPr>
        <p:spPr>
          <a:xfrm>
            <a:off x="2084388" y="627063"/>
            <a:ext cx="2922587" cy="2190750"/>
          </a:xfrm>
          <a:ln/>
        </p:spPr>
      </p:sp>
      <p:sp>
        <p:nvSpPr>
          <p:cNvPr id="58371" name="Notes Placeholder 3"/>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a:t>Just an example of what one looks like. No need to walk through in detail. The student will get practice during the design verification exercise, as well as with each programming assignment.</a:t>
            </a:r>
          </a:p>
        </p:txBody>
      </p:sp>
    </p:spTree>
    <p:extLst>
      <p:ext uri="{BB962C8B-B14F-4D97-AF65-F5344CB8AC3E}">
        <p14:creationId xmlns:p14="http://schemas.microsoft.com/office/powerpoint/2010/main" val="300759031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a:xfrm>
            <a:off x="2084388" y="627063"/>
            <a:ext cx="2922587" cy="2190750"/>
          </a:xfrm>
          <a:ln/>
        </p:spPr>
      </p:sp>
      <p:sp>
        <p:nvSpPr>
          <p:cNvPr id="59395" name="Notes Placeholder 3"/>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a:t>Just an example of what one looks like. No need to walk through in detail. The student will get practice during the design verification exercise, as well as with each programming assignment.</a:t>
            </a:r>
          </a:p>
          <a:p>
            <a:endParaRPr lang="en-US"/>
          </a:p>
        </p:txBody>
      </p:sp>
    </p:spTree>
    <p:extLst>
      <p:ext uri="{BB962C8B-B14F-4D97-AF65-F5344CB8AC3E}">
        <p14:creationId xmlns:p14="http://schemas.microsoft.com/office/powerpoint/2010/main" val="159308978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Rot="1" noChangeAspect="1" noChangeArrowheads="1" noTextEdit="1"/>
          </p:cNvSpPr>
          <p:nvPr>
            <p:ph type="sldImg"/>
          </p:nvPr>
        </p:nvSpPr>
        <p:spPr>
          <a:xfrm>
            <a:off x="2084388" y="627063"/>
            <a:ext cx="2922587" cy="2190750"/>
          </a:xfrm>
          <a:ln/>
        </p:spPr>
      </p:sp>
      <p:sp>
        <p:nvSpPr>
          <p:cNvPr id="60419" name="Notes Placeholder 3"/>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a:t>Just an example of what one looks like. No need to walk through in detail. The student will get practice during the design verification exercise, as well as with each programming assignment.</a:t>
            </a:r>
          </a:p>
          <a:p>
            <a:endParaRPr lang="en-US"/>
          </a:p>
        </p:txBody>
      </p:sp>
    </p:spTree>
    <p:extLst>
      <p:ext uri="{BB962C8B-B14F-4D97-AF65-F5344CB8AC3E}">
        <p14:creationId xmlns:p14="http://schemas.microsoft.com/office/powerpoint/2010/main" val="3153355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Rot="1" noChangeAspect="1" noChangeArrowheads="1" noTextEdit="1"/>
          </p:cNvSpPr>
          <p:nvPr>
            <p:ph type="sldImg"/>
          </p:nvPr>
        </p:nvSpPr>
        <p:spPr>
          <a:xfrm>
            <a:off x="2084388" y="627063"/>
            <a:ext cx="2922587" cy="2190750"/>
          </a:xfrm>
          <a:ln/>
        </p:spPr>
      </p:sp>
      <p:sp>
        <p:nvSpPr>
          <p:cNvPr id="43011"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a:p>
        </p:txBody>
      </p:sp>
    </p:spTree>
    <p:extLst>
      <p:ext uri="{BB962C8B-B14F-4D97-AF65-F5344CB8AC3E}">
        <p14:creationId xmlns:p14="http://schemas.microsoft.com/office/powerpoint/2010/main" val="255973764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Rot="1" noChangeAspect="1" noChangeArrowheads="1" noTextEdit="1"/>
          </p:cNvSpPr>
          <p:nvPr>
            <p:ph type="sldImg"/>
          </p:nvPr>
        </p:nvSpPr>
        <p:spPr>
          <a:xfrm>
            <a:off x="2084388" y="627063"/>
            <a:ext cx="2922587" cy="2190750"/>
          </a:xfrm>
          <a:ln/>
        </p:spPr>
      </p:sp>
      <p:sp>
        <p:nvSpPr>
          <p:cNvPr id="61443" name="Notes Placeholder 3"/>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a:t>Just an example of what one looks like. No need to walk through in detail. The student will get practice during the design verification exercise, as well as with each programming assignment.</a:t>
            </a:r>
          </a:p>
          <a:p>
            <a:endParaRPr lang="en-US"/>
          </a:p>
        </p:txBody>
      </p:sp>
    </p:spTree>
    <p:extLst>
      <p:ext uri="{BB962C8B-B14F-4D97-AF65-F5344CB8AC3E}">
        <p14:creationId xmlns:p14="http://schemas.microsoft.com/office/powerpoint/2010/main" val="148334233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Rot="1" noChangeAspect="1" noChangeArrowheads="1" noTextEdit="1"/>
          </p:cNvSpPr>
          <p:nvPr>
            <p:ph type="sldImg"/>
          </p:nvPr>
        </p:nvSpPr>
        <p:spPr>
          <a:xfrm>
            <a:off x="2084388" y="627063"/>
            <a:ext cx="2922587" cy="2190750"/>
          </a:xfrm>
          <a:ln/>
        </p:spPr>
      </p:sp>
      <p:sp>
        <p:nvSpPr>
          <p:cNvPr id="62467" name="Notes Placeholder 3"/>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a:t>Just an example of what one looks like. No need to walk through in detail. The student will get practice during the design verification exercise, as well as with each programming assignment.</a:t>
            </a:r>
          </a:p>
          <a:p>
            <a:endParaRPr lang="en-US"/>
          </a:p>
        </p:txBody>
      </p:sp>
    </p:spTree>
    <p:extLst>
      <p:ext uri="{BB962C8B-B14F-4D97-AF65-F5344CB8AC3E}">
        <p14:creationId xmlns:p14="http://schemas.microsoft.com/office/powerpoint/2010/main" val="282814821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Rot="1" noChangeAspect="1" noChangeArrowheads="1" noTextEdit="1"/>
          </p:cNvSpPr>
          <p:nvPr>
            <p:ph type="sldImg"/>
          </p:nvPr>
        </p:nvSpPr>
        <p:spPr>
          <a:xfrm>
            <a:off x="2084388" y="627063"/>
            <a:ext cx="2922587" cy="2190750"/>
          </a:xfrm>
          <a:ln/>
        </p:spPr>
      </p:sp>
      <p:sp>
        <p:nvSpPr>
          <p:cNvPr id="63491" name="Notes Placeholder 3"/>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a:t>The use of trace tables may seem like a laborious way to verify a design, particularly when a computer is available to do the calculations. When using a debugger to perform a trace of your code, you will find that for a thorough test, you must do the equivalent of all the trace table analyses without the aid of the trace table form and methods.  Working through the trace tables during design review and then using the results of the trace table to verify you coded the design during unit test is an effective use of the debugger, as you will have already worked out the solution in which to compare the debugger</a:t>
            </a:r>
            <a:r>
              <a:rPr lang="ja-JP" altLang="en-US"/>
              <a:t>’</a:t>
            </a:r>
            <a:r>
              <a:rPr lang="en-US"/>
              <a:t>s results.</a:t>
            </a:r>
          </a:p>
        </p:txBody>
      </p:sp>
    </p:spTree>
    <p:extLst>
      <p:ext uri="{BB962C8B-B14F-4D97-AF65-F5344CB8AC3E}">
        <p14:creationId xmlns:p14="http://schemas.microsoft.com/office/powerpoint/2010/main" val="277510925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Rot="1" noChangeAspect="1" noChangeArrowheads="1" noTextEdit="1"/>
          </p:cNvSpPr>
          <p:nvPr>
            <p:ph type="sldImg"/>
          </p:nvPr>
        </p:nvSpPr>
        <p:spPr>
          <a:xfrm>
            <a:off x="2084388" y="627063"/>
            <a:ext cx="2922587" cy="2190750"/>
          </a:xfrm>
          <a:ln/>
        </p:spPr>
      </p:sp>
      <p:sp>
        <p:nvSpPr>
          <p:cNvPr id="64515" name="Notes Placeholder 3"/>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a:t>Just an example of what one looks like. No need to walk through in detail. The student will get practice during the design verification exercise, as well as with each programming assignment.</a:t>
            </a:r>
          </a:p>
          <a:p>
            <a:endParaRPr lang="en-US"/>
          </a:p>
        </p:txBody>
      </p:sp>
    </p:spTree>
    <p:extLst>
      <p:ext uri="{BB962C8B-B14F-4D97-AF65-F5344CB8AC3E}">
        <p14:creationId xmlns:p14="http://schemas.microsoft.com/office/powerpoint/2010/main" val="312891516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1026"/>
          <p:cNvSpPr>
            <a:spLocks noGrp="1" noRot="1" noChangeAspect="1" noChangeArrowheads="1" noTextEdit="1"/>
          </p:cNvSpPr>
          <p:nvPr>
            <p:ph type="sldImg"/>
          </p:nvPr>
        </p:nvSpPr>
        <p:spPr>
          <a:xfrm>
            <a:off x="2084388" y="627063"/>
            <a:ext cx="2922587" cy="2190750"/>
          </a:xfrm>
          <a:ln/>
        </p:spPr>
      </p:sp>
      <p:sp>
        <p:nvSpPr>
          <p:cNvPr id="65539"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a:p>
        </p:txBody>
      </p:sp>
    </p:spTree>
    <p:extLst>
      <p:ext uri="{BB962C8B-B14F-4D97-AF65-F5344CB8AC3E}">
        <p14:creationId xmlns:p14="http://schemas.microsoft.com/office/powerpoint/2010/main" val="375015143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Rot="1" noChangeAspect="1" noChangeArrowheads="1" noTextEdit="1"/>
          </p:cNvSpPr>
          <p:nvPr>
            <p:ph type="sldImg"/>
          </p:nvPr>
        </p:nvSpPr>
        <p:spPr>
          <a:xfrm>
            <a:off x="2084388" y="627063"/>
            <a:ext cx="2922587" cy="2190750"/>
          </a:xfrm>
          <a:ln/>
        </p:spPr>
      </p:sp>
      <p:sp>
        <p:nvSpPr>
          <p:cNvPr id="66563"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a:p>
        </p:txBody>
      </p:sp>
    </p:spTree>
    <p:extLst>
      <p:ext uri="{BB962C8B-B14F-4D97-AF65-F5344CB8AC3E}">
        <p14:creationId xmlns:p14="http://schemas.microsoft.com/office/powerpoint/2010/main" val="296991245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Rot="1" noChangeAspect="1" noChangeArrowheads="1" noTextEdit="1"/>
          </p:cNvSpPr>
          <p:nvPr>
            <p:ph type="sldImg"/>
          </p:nvPr>
        </p:nvSpPr>
        <p:spPr>
          <a:xfrm>
            <a:off x="2084388" y="627063"/>
            <a:ext cx="2922587" cy="2190750"/>
          </a:xfrm>
          <a:ln/>
        </p:spPr>
      </p:sp>
      <p:sp>
        <p:nvSpPr>
          <p:cNvPr id="67587"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a:p>
        </p:txBody>
      </p:sp>
    </p:spTree>
    <p:extLst>
      <p:ext uri="{BB962C8B-B14F-4D97-AF65-F5344CB8AC3E}">
        <p14:creationId xmlns:p14="http://schemas.microsoft.com/office/powerpoint/2010/main" val="257168973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Rot="1" noChangeAspect="1" noChangeArrowheads="1" noTextEdit="1"/>
          </p:cNvSpPr>
          <p:nvPr>
            <p:ph type="sldImg"/>
          </p:nvPr>
        </p:nvSpPr>
        <p:spPr>
          <a:xfrm>
            <a:off x="2084388" y="627063"/>
            <a:ext cx="2922587" cy="2190750"/>
          </a:xfrm>
          <a:ln/>
        </p:spPr>
      </p:sp>
      <p:sp>
        <p:nvSpPr>
          <p:cNvPr id="68611"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a:p>
        </p:txBody>
      </p:sp>
    </p:spTree>
    <p:extLst>
      <p:ext uri="{BB962C8B-B14F-4D97-AF65-F5344CB8AC3E}">
        <p14:creationId xmlns:p14="http://schemas.microsoft.com/office/powerpoint/2010/main" val="409713334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1026"/>
          <p:cNvSpPr>
            <a:spLocks noGrp="1" noRot="1" noChangeAspect="1" noChangeArrowheads="1" noTextEdit="1"/>
          </p:cNvSpPr>
          <p:nvPr>
            <p:ph type="sldImg"/>
          </p:nvPr>
        </p:nvSpPr>
        <p:spPr>
          <a:xfrm>
            <a:off x="2084388" y="627063"/>
            <a:ext cx="2922587" cy="2190750"/>
          </a:xfrm>
          <a:ln/>
        </p:spPr>
      </p:sp>
      <p:sp>
        <p:nvSpPr>
          <p:cNvPr id="6963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a:p>
        </p:txBody>
      </p:sp>
    </p:spTree>
    <p:extLst>
      <p:ext uri="{BB962C8B-B14F-4D97-AF65-F5344CB8AC3E}">
        <p14:creationId xmlns:p14="http://schemas.microsoft.com/office/powerpoint/2010/main" val="327797165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Rot="1" noChangeAspect="1" noChangeArrowheads="1" noTextEdit="1"/>
          </p:cNvSpPr>
          <p:nvPr>
            <p:ph type="sldImg"/>
          </p:nvPr>
        </p:nvSpPr>
        <p:spPr>
          <a:xfrm>
            <a:off x="2084388" y="627063"/>
            <a:ext cx="2922587" cy="2190750"/>
          </a:xfrm>
          <a:ln/>
        </p:spPr>
      </p:sp>
      <p:sp>
        <p:nvSpPr>
          <p:cNvPr id="70659"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a:p>
        </p:txBody>
      </p:sp>
    </p:spTree>
    <p:extLst>
      <p:ext uri="{BB962C8B-B14F-4D97-AF65-F5344CB8AC3E}">
        <p14:creationId xmlns:p14="http://schemas.microsoft.com/office/powerpoint/2010/main" val="23649045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Rot="1" noChangeAspect="1" noChangeArrowheads="1" noTextEdit="1"/>
          </p:cNvSpPr>
          <p:nvPr>
            <p:ph type="sldImg"/>
          </p:nvPr>
        </p:nvSpPr>
        <p:spPr>
          <a:xfrm>
            <a:off x="2084388" y="627063"/>
            <a:ext cx="2922587" cy="2190750"/>
          </a:xfrm>
          <a:ln/>
        </p:spPr>
      </p:sp>
      <p:sp>
        <p:nvSpPr>
          <p:cNvPr id="4403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a:p>
        </p:txBody>
      </p:sp>
    </p:spTree>
    <p:extLst>
      <p:ext uri="{BB962C8B-B14F-4D97-AF65-F5344CB8AC3E}">
        <p14:creationId xmlns:p14="http://schemas.microsoft.com/office/powerpoint/2010/main" val="267858090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Rot="1" noChangeAspect="1" noChangeArrowheads="1" noTextEdit="1"/>
          </p:cNvSpPr>
          <p:nvPr>
            <p:ph type="sldImg"/>
          </p:nvPr>
        </p:nvSpPr>
        <p:spPr>
          <a:xfrm>
            <a:off x="2084388" y="627063"/>
            <a:ext cx="2922587" cy="2190750"/>
          </a:xfrm>
          <a:ln/>
        </p:spPr>
      </p:sp>
      <p:sp>
        <p:nvSpPr>
          <p:cNvPr id="71683"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a:p>
        </p:txBody>
      </p:sp>
    </p:spTree>
    <p:extLst>
      <p:ext uri="{BB962C8B-B14F-4D97-AF65-F5344CB8AC3E}">
        <p14:creationId xmlns:p14="http://schemas.microsoft.com/office/powerpoint/2010/main" val="132385353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Rot="1" noChangeAspect="1" noChangeArrowheads="1" noTextEdit="1"/>
          </p:cNvSpPr>
          <p:nvPr>
            <p:ph type="sldImg"/>
          </p:nvPr>
        </p:nvSpPr>
        <p:spPr>
          <a:xfrm>
            <a:off x="2084388" y="627063"/>
            <a:ext cx="2922587" cy="2190750"/>
          </a:xfrm>
          <a:ln/>
        </p:spPr>
      </p:sp>
      <p:sp>
        <p:nvSpPr>
          <p:cNvPr id="72707"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a:p>
        </p:txBody>
      </p:sp>
    </p:spTree>
    <p:extLst>
      <p:ext uri="{BB962C8B-B14F-4D97-AF65-F5344CB8AC3E}">
        <p14:creationId xmlns:p14="http://schemas.microsoft.com/office/powerpoint/2010/main" val="102297632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a:xfrm>
            <a:off x="2268538" y="728663"/>
            <a:ext cx="2801937" cy="2101850"/>
          </a:xfrm>
          <a:ln/>
        </p:spPr>
      </p:sp>
      <p:sp>
        <p:nvSpPr>
          <p:cNvPr id="73731"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p>
        </p:txBody>
      </p:sp>
    </p:spTree>
    <p:extLst>
      <p:ext uri="{BB962C8B-B14F-4D97-AF65-F5344CB8AC3E}">
        <p14:creationId xmlns:p14="http://schemas.microsoft.com/office/powerpoint/2010/main" val="386489913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a:xfrm>
            <a:off x="2268538" y="728663"/>
            <a:ext cx="2801937" cy="2101850"/>
          </a:xfrm>
          <a:ln/>
        </p:spPr>
      </p:sp>
      <p:sp>
        <p:nvSpPr>
          <p:cNvPr id="74755"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p>
        </p:txBody>
      </p:sp>
    </p:spTree>
    <p:extLst>
      <p:ext uri="{BB962C8B-B14F-4D97-AF65-F5344CB8AC3E}">
        <p14:creationId xmlns:p14="http://schemas.microsoft.com/office/powerpoint/2010/main" val="286936704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a:xfrm>
            <a:off x="2268538" y="728663"/>
            <a:ext cx="2801937" cy="2101850"/>
          </a:xfrm>
          <a:ln/>
        </p:spPr>
      </p:sp>
      <p:sp>
        <p:nvSpPr>
          <p:cNvPr id="75779"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b="1"/>
              <a:t>Soundness</a:t>
            </a:r>
            <a:r>
              <a:rPr lang="en-US"/>
              <a:t>: Does the verification provide misleading results? That is, can it indicate that the program is free of a defect category when it is not?</a:t>
            </a:r>
          </a:p>
          <a:p>
            <a:r>
              <a:rPr lang="en-US" b="1"/>
              <a:t>Completeness</a:t>
            </a:r>
            <a:r>
              <a:rPr lang="en-US"/>
              <a:t>: Does the verification method find 100% of the defects of a given category or only as many as it can? An incomplete method can be </a:t>
            </a:r>
            <a:r>
              <a:rPr lang="ja-JP" altLang="en-US"/>
              <a:t>“</a:t>
            </a:r>
            <a:r>
              <a:rPr lang="en-US"/>
              <a:t>honest</a:t>
            </a:r>
            <a:r>
              <a:rPr lang="ja-JP" altLang="en-US"/>
              <a:t>”</a:t>
            </a:r>
            <a:r>
              <a:rPr lang="en-US"/>
              <a:t> and indicate areas of doubt or incompleteness or it can be silent. The </a:t>
            </a:r>
            <a:r>
              <a:rPr lang="ja-JP" altLang="en-US"/>
              <a:t>“</a:t>
            </a:r>
            <a:r>
              <a:rPr lang="en-US"/>
              <a:t>false-alarm</a:t>
            </a:r>
            <a:r>
              <a:rPr lang="ja-JP" altLang="en-US"/>
              <a:t>”</a:t>
            </a:r>
            <a:r>
              <a:rPr lang="en-US"/>
              <a:t> rate is also critical, as excessive false alarms can waste development effort.</a:t>
            </a:r>
          </a:p>
          <a:p>
            <a:r>
              <a:rPr lang="en-US" b="1"/>
              <a:t>Depth</a:t>
            </a:r>
            <a:r>
              <a:rPr lang="en-US"/>
              <a:t>: A deep analysis covers such complex topics as buffer overflow, while a shallow analysis might address coding standards and formats. Deep analyses are rarely complete.</a:t>
            </a:r>
          </a:p>
          <a:p>
            <a:r>
              <a:rPr lang="en-US" b="1"/>
              <a:t>Efficiency</a:t>
            </a:r>
            <a:r>
              <a:rPr lang="en-US"/>
              <a:t>: Efficiency concerns the time required for the analysis and the degree of human assistance required.</a:t>
            </a:r>
          </a:p>
          <a:p>
            <a:r>
              <a:rPr lang="en-US" b="1"/>
              <a:t>Constructive or retrospective</a:t>
            </a:r>
            <a:r>
              <a:rPr lang="en-US"/>
              <a:t>: A constructive analysis can be run on partially completed products, whereas a retrospective analysis can be used only with finished products.</a:t>
            </a:r>
          </a:p>
          <a:p>
            <a:r>
              <a:rPr lang="en-US" b="1"/>
              <a:t>Language level</a:t>
            </a:r>
            <a:r>
              <a:rPr lang="en-US"/>
              <a:t>: The language level concerns the types of products that can be verified. Examples would be the specification level, the design level, or the source-code level.</a:t>
            </a:r>
          </a:p>
          <a:p>
            <a:r>
              <a:rPr lang="en-US" b="1"/>
              <a:t>Domain-specific or general-purpose</a:t>
            </a:r>
            <a:r>
              <a:rPr lang="en-US"/>
              <a:t>: Does the method work only for selected application domains or is it of more general use?</a:t>
            </a:r>
          </a:p>
        </p:txBody>
      </p:sp>
    </p:spTree>
    <p:extLst>
      <p:ext uri="{BB962C8B-B14F-4D97-AF65-F5344CB8AC3E}">
        <p14:creationId xmlns:p14="http://schemas.microsoft.com/office/powerpoint/2010/main" val="168475611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Rot="1" noChangeAspect="1" noChangeArrowheads="1" noTextEdit="1"/>
          </p:cNvSpPr>
          <p:nvPr>
            <p:ph type="sldImg"/>
          </p:nvPr>
        </p:nvSpPr>
        <p:spPr>
          <a:xfrm>
            <a:off x="2084388" y="627063"/>
            <a:ext cx="2922587" cy="2190750"/>
          </a:xfrm>
          <a:ln/>
        </p:spPr>
      </p:sp>
      <p:sp>
        <p:nvSpPr>
          <p:cNvPr id="76803"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a:p>
        </p:txBody>
      </p:sp>
    </p:spTree>
    <p:extLst>
      <p:ext uri="{BB962C8B-B14F-4D97-AF65-F5344CB8AC3E}">
        <p14:creationId xmlns:p14="http://schemas.microsoft.com/office/powerpoint/2010/main" val="343170710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a:xfrm>
            <a:off x="2268538" y="728663"/>
            <a:ext cx="2801937" cy="2101850"/>
          </a:xfrm>
          <a:ln/>
        </p:spPr>
      </p:sp>
      <p:sp>
        <p:nvSpPr>
          <p:cNvPr id="77827"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a:p>
        </p:txBody>
      </p:sp>
    </p:spTree>
    <p:extLst>
      <p:ext uri="{BB962C8B-B14F-4D97-AF65-F5344CB8AC3E}">
        <p14:creationId xmlns:p14="http://schemas.microsoft.com/office/powerpoint/2010/main" val="77923792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Rot="1" noChangeAspect="1" noChangeArrowheads="1" noTextEdit="1"/>
          </p:cNvSpPr>
          <p:nvPr>
            <p:ph type="sldImg"/>
          </p:nvPr>
        </p:nvSpPr>
        <p:spPr>
          <a:xfrm>
            <a:off x="2266950" y="720725"/>
            <a:ext cx="2800350" cy="2100263"/>
          </a:xfrm>
          <a:ln/>
        </p:spPr>
      </p:sp>
      <p:sp>
        <p:nvSpPr>
          <p:cNvPr id="78851" name="Rectangle 3"/>
          <p:cNvSpPr>
            <a:spLocks noGrp="1" noChangeArrowheads="1"/>
          </p:cNvSpPr>
          <p:nvPr>
            <p:ph type="body" idx="1"/>
          </p:nvPr>
        </p:nvSpPr>
        <p:spPr>
          <a:xfrm>
            <a:off x="401168" y="3060061"/>
            <a:ext cx="6512867" cy="5820082"/>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a:p>
        </p:txBody>
      </p:sp>
    </p:spTree>
    <p:extLst>
      <p:ext uri="{BB962C8B-B14F-4D97-AF65-F5344CB8AC3E}">
        <p14:creationId xmlns:p14="http://schemas.microsoft.com/office/powerpoint/2010/main" val="33731694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Rot="1" noChangeAspect="1" noChangeArrowheads="1" noTextEdit="1"/>
          </p:cNvSpPr>
          <p:nvPr>
            <p:ph type="sldImg"/>
          </p:nvPr>
        </p:nvSpPr>
        <p:spPr>
          <a:xfrm>
            <a:off x="2084388" y="627063"/>
            <a:ext cx="2922587" cy="2190750"/>
          </a:xfrm>
          <a:ln/>
        </p:spPr>
      </p:sp>
      <p:sp>
        <p:nvSpPr>
          <p:cNvPr id="45059"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a:p>
        </p:txBody>
      </p:sp>
    </p:spTree>
    <p:extLst>
      <p:ext uri="{BB962C8B-B14F-4D97-AF65-F5344CB8AC3E}">
        <p14:creationId xmlns:p14="http://schemas.microsoft.com/office/powerpoint/2010/main" val="33794011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Rot="1" noChangeAspect="1" noChangeArrowheads="1" noTextEdit="1"/>
          </p:cNvSpPr>
          <p:nvPr>
            <p:ph type="sldImg"/>
          </p:nvPr>
        </p:nvSpPr>
        <p:spPr>
          <a:xfrm>
            <a:off x="2084388" y="627063"/>
            <a:ext cx="2922587" cy="2190750"/>
          </a:xfrm>
          <a:ln/>
        </p:spPr>
      </p:sp>
      <p:sp>
        <p:nvSpPr>
          <p:cNvPr id="46083"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a:p>
        </p:txBody>
      </p:sp>
    </p:spTree>
    <p:extLst>
      <p:ext uri="{BB962C8B-B14F-4D97-AF65-F5344CB8AC3E}">
        <p14:creationId xmlns:p14="http://schemas.microsoft.com/office/powerpoint/2010/main" val="27979196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Rot="1" noChangeAspect="1" noChangeArrowheads="1" noTextEdit="1"/>
          </p:cNvSpPr>
          <p:nvPr>
            <p:ph type="sldImg"/>
          </p:nvPr>
        </p:nvSpPr>
        <p:spPr>
          <a:xfrm>
            <a:off x="2084388" y="627063"/>
            <a:ext cx="2922587" cy="2190750"/>
          </a:xfrm>
          <a:ln/>
        </p:spPr>
      </p:sp>
      <p:sp>
        <p:nvSpPr>
          <p:cNvPr id="47107" name="Notes Placeholder 3"/>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p>
        </p:txBody>
      </p:sp>
    </p:spTree>
    <p:extLst>
      <p:ext uri="{BB962C8B-B14F-4D97-AF65-F5344CB8AC3E}">
        <p14:creationId xmlns:p14="http://schemas.microsoft.com/office/powerpoint/2010/main" val="18445071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xfrm>
            <a:off x="2268538" y="728663"/>
            <a:ext cx="2801937" cy="2101850"/>
          </a:xfrm>
          <a:ln/>
        </p:spPr>
      </p:sp>
      <p:sp>
        <p:nvSpPr>
          <p:cNvPr id="48131"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a:t>A standard is a norm or basis for comparison that is established by some authority or by common consent. Because the purpose of verification is to determine whether the design is correct, you must first define what constitutes correctness.</a:t>
            </a:r>
          </a:p>
          <a:p>
            <a:endParaRPr lang="en-US"/>
          </a:p>
          <a:p>
            <a:r>
              <a:rPr lang="en-US"/>
              <a:t>Familiarize yourself with the appropriate standards before starting the design work and again when you do the verification.</a:t>
            </a:r>
          </a:p>
          <a:p>
            <a:endParaRPr lang="en-US"/>
          </a:p>
          <a:p>
            <a:r>
              <a:rPr lang="en-US"/>
              <a:t>Product conventions are essential if multiple developers are to produce coherent and usable systems. These conventions should at least address the user interfaces, external naming, system error handling, installation procedures, and help facilities. </a:t>
            </a:r>
          </a:p>
          <a:p>
            <a:endParaRPr lang="en-US"/>
          </a:p>
          <a:p>
            <a:r>
              <a:rPr lang="en-US"/>
              <a:t>Product design standards range from simple conventions to complete system architectures. These standards typically cover calling and naming conventions, header standards, test standards, documentation formats, etc.  Although many product design standards are arbitrary, a standard is needed in order to produce consistent designs that are reviewable by both yourself and your team members.</a:t>
            </a:r>
          </a:p>
          <a:p>
            <a:endParaRPr lang="en-US"/>
          </a:p>
          <a:p>
            <a:r>
              <a:rPr lang="en-US"/>
              <a:t>In order for reusable soft to be widely used, standard software parts must be precisely specified, of the highest quality, and adequately supported. This is accomplished through the establishment of reuse standards.</a:t>
            </a:r>
          </a:p>
          <a:p>
            <a:endParaRPr lang="en-US"/>
          </a:p>
        </p:txBody>
      </p:sp>
    </p:spTree>
    <p:extLst>
      <p:ext uri="{BB962C8B-B14F-4D97-AF65-F5344CB8AC3E}">
        <p14:creationId xmlns:p14="http://schemas.microsoft.com/office/powerpoint/2010/main" val="32022008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Rot="1" noChangeAspect="1" noChangeArrowheads="1" noTextEdit="1"/>
          </p:cNvSpPr>
          <p:nvPr>
            <p:ph type="sldImg"/>
          </p:nvPr>
        </p:nvSpPr>
        <p:spPr>
          <a:xfrm>
            <a:off x="2143125" y="674688"/>
            <a:ext cx="2800350" cy="2100262"/>
          </a:xfrm>
          <a:ln cap="flat"/>
        </p:spPr>
      </p:sp>
      <p:sp>
        <p:nvSpPr>
          <p:cNvPr id="49155" name="Rectangle 3"/>
          <p:cNvSpPr>
            <a:spLocks noGrp="1" noChangeArrowheads="1"/>
          </p:cNvSpPr>
          <p:nvPr>
            <p:ph type="body" idx="1"/>
          </p:nvPr>
        </p:nvSpPr>
        <p:spPr>
          <a:xfrm>
            <a:off x="596066" y="2922946"/>
            <a:ext cx="6136063" cy="6105602"/>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lIns="99787" tIns="51676" rIns="99787" bIns="51676"/>
          <a:lstStyle/>
          <a:p>
            <a:pPr defTabSz="1041877"/>
            <a:endParaRPr lang="en-AU"/>
          </a:p>
        </p:txBody>
      </p:sp>
    </p:spTree>
    <p:extLst>
      <p:ext uri="{BB962C8B-B14F-4D97-AF65-F5344CB8AC3E}">
        <p14:creationId xmlns:p14="http://schemas.microsoft.com/office/powerpoint/2010/main" val="25785765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Rot="1" noChangeAspect="1" noChangeArrowheads="1" noTextEdit="1"/>
          </p:cNvSpPr>
          <p:nvPr>
            <p:ph type="sldImg"/>
          </p:nvPr>
        </p:nvSpPr>
        <p:spPr>
          <a:xfrm>
            <a:off x="2143125" y="674688"/>
            <a:ext cx="2800350" cy="2100262"/>
          </a:xfrm>
          <a:ln cap="flat"/>
        </p:spPr>
      </p:sp>
      <p:sp>
        <p:nvSpPr>
          <p:cNvPr id="50179" name="Rectangle 3"/>
          <p:cNvSpPr>
            <a:spLocks noGrp="1" noChangeArrowheads="1"/>
          </p:cNvSpPr>
          <p:nvPr>
            <p:ph type="body" idx="1"/>
          </p:nvPr>
        </p:nvSpPr>
        <p:spPr>
          <a:xfrm>
            <a:off x="596066" y="2922946"/>
            <a:ext cx="6136063" cy="6105602"/>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lIns="99787" tIns="51676" rIns="99787" bIns="51676"/>
          <a:lstStyle/>
          <a:p>
            <a:pPr defTabSz="1041877"/>
            <a:endParaRPr lang="en-AU"/>
          </a:p>
        </p:txBody>
      </p:sp>
    </p:spTree>
    <p:extLst>
      <p:ext uri="{BB962C8B-B14F-4D97-AF65-F5344CB8AC3E}">
        <p14:creationId xmlns:p14="http://schemas.microsoft.com/office/powerpoint/2010/main" val="123051154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6" name="Picture Placeholder 5"/>
          <p:cNvPicPr>
            <a:picLocks noChangeAspect="1"/>
          </p:cNvPicPr>
          <p:nvPr/>
        </p:nvPicPr>
        <p:blipFill rotWithShape="1">
          <a:blip r:embed="rId2" cstate="screen">
            <a:extLst>
              <a:ext uri="{28A0092B-C50C-407E-A947-70E740481C1C}">
                <a14:useLocalDpi xmlns:a14="http://schemas.microsoft.com/office/drawing/2010/main"/>
              </a:ext>
            </a:extLst>
          </a:blip>
          <a:srcRect l="9026"/>
          <a:stretch/>
        </p:blipFill>
        <p:spPr>
          <a:xfrm>
            <a:off x="6059156" y="0"/>
            <a:ext cx="3084843" cy="6375400"/>
          </a:xfrm>
          <a:prstGeom prst="rect">
            <a:avLst/>
          </a:prstGeom>
        </p:spPr>
      </p:pic>
      <p:sp>
        <p:nvSpPr>
          <p:cNvPr id="7" name="Rectangle 6"/>
          <p:cNvSpPr/>
          <p:nvPr/>
        </p:nvSpPr>
        <p:spPr bwMode="auto">
          <a:xfrm>
            <a:off x="2" y="-17418"/>
            <a:ext cx="6059154" cy="640080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fontAlgn="base">
              <a:spcBef>
                <a:spcPct val="50000"/>
              </a:spcBef>
              <a:spcAft>
                <a:spcPct val="0"/>
              </a:spcAft>
            </a:pPr>
            <a:endParaRPr lang="en-US" sz="2000" b="1" dirty="0" smtClean="0">
              <a:solidFill>
                <a:prstClr val="black"/>
              </a:solidFill>
              <a:latin typeface="Arial" charset="0"/>
              <a:ea typeface="ＭＳ Ｐゴシック" pitchFamily="1" charset="-128"/>
            </a:endParaRPr>
          </a:p>
        </p:txBody>
      </p:sp>
      <p:sp>
        <p:nvSpPr>
          <p:cNvPr id="2" name="Title 1"/>
          <p:cNvSpPr>
            <a:spLocks noGrp="1"/>
          </p:cNvSpPr>
          <p:nvPr>
            <p:ph type="ctrTitle" hasCustomPrompt="1"/>
          </p:nvPr>
        </p:nvSpPr>
        <p:spPr>
          <a:xfrm>
            <a:off x="392113" y="266700"/>
            <a:ext cx="4789487" cy="3657600"/>
          </a:xfrm>
        </p:spPr>
        <p:txBody>
          <a:bodyPr anchor="b">
            <a:normAutofit/>
          </a:bodyPr>
          <a:lstStyle>
            <a:lvl1pPr algn="l">
              <a:defRPr sz="3200">
                <a:solidFill>
                  <a:schemeClr val="bg1"/>
                </a:solidFill>
              </a:defRPr>
            </a:lvl1pPr>
          </a:lstStyle>
          <a:p>
            <a:r>
              <a:rPr lang="en-US" dirty="0" smtClean="0"/>
              <a:t>Click to edit Master </a:t>
            </a:r>
            <a:br>
              <a:rPr lang="en-US" dirty="0" smtClean="0"/>
            </a:br>
            <a:r>
              <a:rPr lang="en-US" dirty="0" smtClean="0"/>
              <a:t>title style</a:t>
            </a:r>
            <a:endParaRPr lang="en-US" dirty="0"/>
          </a:p>
        </p:txBody>
      </p:sp>
      <p:sp>
        <p:nvSpPr>
          <p:cNvPr id="3" name="Subtitle 2"/>
          <p:cNvSpPr>
            <a:spLocks noGrp="1"/>
          </p:cNvSpPr>
          <p:nvPr>
            <p:ph type="subTitle" idx="1"/>
          </p:nvPr>
        </p:nvSpPr>
        <p:spPr>
          <a:xfrm>
            <a:off x="392113" y="4076700"/>
            <a:ext cx="4789487" cy="1295400"/>
          </a:xfrm>
        </p:spPr>
        <p:txBody>
          <a:bodyPr>
            <a:normAutofit/>
          </a:bodyPr>
          <a:lstStyle>
            <a:lvl1pPr marL="0" indent="0" algn="l">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11" name="TextBox 10"/>
          <p:cNvSpPr txBox="1"/>
          <p:nvPr/>
        </p:nvSpPr>
        <p:spPr>
          <a:xfrm>
            <a:off x="381000" y="5493287"/>
            <a:ext cx="4789487" cy="646331"/>
          </a:xfrm>
          <a:prstGeom prst="rect">
            <a:avLst/>
          </a:prstGeom>
          <a:noFill/>
        </p:spPr>
        <p:txBody>
          <a:bodyPr wrap="square" lIns="0" tIns="0" rIns="0" bIns="0" rtlCol="0">
            <a:spAutoFit/>
          </a:bodyPr>
          <a:lstStyle/>
          <a:p>
            <a:r>
              <a:rPr lang="en-US" sz="1400" dirty="0" smtClean="0">
                <a:solidFill>
                  <a:schemeClr val="bg1"/>
                </a:solidFill>
                <a:latin typeface="Arial" panose="020B0604020202020204" pitchFamily="34" charset="0"/>
                <a:cs typeface="Arial" panose="020B0604020202020204" pitchFamily="34" charset="0"/>
              </a:rPr>
              <a:t>Software Engineering Institute</a:t>
            </a:r>
          </a:p>
          <a:p>
            <a:r>
              <a:rPr lang="en-US" sz="1400" dirty="0" smtClean="0">
                <a:solidFill>
                  <a:schemeClr val="bg1"/>
                </a:solidFill>
                <a:latin typeface="Arial" panose="020B0604020202020204" pitchFamily="34" charset="0"/>
                <a:cs typeface="Arial" panose="020B0604020202020204" pitchFamily="34" charset="0"/>
              </a:rPr>
              <a:t>Carnegie Mellon University</a:t>
            </a:r>
          </a:p>
          <a:p>
            <a:r>
              <a:rPr lang="en-US" sz="1400" dirty="0" smtClean="0">
                <a:solidFill>
                  <a:schemeClr val="bg1"/>
                </a:solidFill>
                <a:latin typeface="Arial" panose="020B0604020202020204" pitchFamily="34" charset="0"/>
                <a:cs typeface="Arial" panose="020B0604020202020204" pitchFamily="34" charset="0"/>
              </a:rPr>
              <a:t>Pittsburgh, PA  15213</a:t>
            </a:r>
          </a:p>
        </p:txBody>
      </p:sp>
      <p:sp>
        <p:nvSpPr>
          <p:cNvPr id="15" name="Rectangle 14"/>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3" name="Rectangle 73"/>
          <p:cNvSpPr>
            <a:spLocks noChangeArrowheads="1"/>
          </p:cNvSpPr>
          <p:nvPr/>
        </p:nvSpPr>
        <p:spPr bwMode="white">
          <a:xfrm>
            <a:off x="4413250" y="6411779"/>
            <a:ext cx="2019300" cy="92333"/>
          </a:xfrm>
          <a:prstGeom prst="rect">
            <a:avLst/>
          </a:prstGeom>
          <a:noFill/>
          <a:ln w="9525">
            <a:noFill/>
            <a:miter lim="800000"/>
            <a:headEnd/>
            <a:tailEnd/>
          </a:ln>
          <a:effectLst/>
        </p:spPr>
        <p:txBody>
          <a:bodyPr wrap="square" lIns="0" tIns="0" rIns="45714" bIns="0" anchor="t" anchorCtr="0">
            <a:spAutoFit/>
          </a:bodyPr>
          <a:lstStyle/>
          <a:p>
            <a:pPr marL="0" indent="0" algn="l" eaLnBrk="0" hangingPunct="0">
              <a:lnSpc>
                <a:spcPct val="100000"/>
              </a:lnSpc>
              <a:spcBef>
                <a:spcPct val="0"/>
              </a:spcBef>
            </a:pPr>
            <a:r>
              <a:rPr lang="en-US" sz="600" b="0" spc="0" baseline="0" smtClean="0">
                <a:solidFill>
                  <a:srgbClr val="FFFFFF"/>
                </a:solidFill>
                <a:latin typeface="Arial" panose="020B0604020202020204" pitchFamily="34" charset="0"/>
                <a:cs typeface="Arial" panose="020B0604020202020204" pitchFamily="34" charset="0"/>
              </a:rPr>
              <a:t> </a:t>
            </a:r>
            <a:r>
              <a:rPr lang="en-US" sz="600" b="0" spc="0" baseline="0" dirty="0" smtClean="0">
                <a:solidFill>
                  <a:srgbClr val="FFFFFF"/>
                </a:solidFill>
                <a:latin typeface="Arial" panose="020B0604020202020204" pitchFamily="34" charset="0"/>
                <a:cs typeface="Arial" panose="020B0604020202020204" pitchFamily="34" charset="0"/>
              </a:rPr>
              <a:t>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4" name="TextBox 13"/>
          <p:cNvSpPr txBox="1"/>
          <p:nvPr/>
        </p:nvSpPr>
        <p:spPr>
          <a:xfrm>
            <a:off x="6502400" y="6411779"/>
            <a:ext cx="1873250" cy="276999"/>
          </a:xfrm>
          <a:prstGeom prst="rect">
            <a:avLst/>
          </a:prstGeom>
          <a:noFill/>
        </p:spPr>
        <p:txBody>
          <a:bodyPr wrap="square" lIns="0" tIns="0" rIns="0" bIns="0" rtlCol="0">
            <a:spAutoFit/>
          </a:bodyPr>
          <a:lstStyle/>
          <a:p>
            <a:r>
              <a:rPr lang="en-US" sz="600" dirty="0" smtClean="0">
                <a:solidFill>
                  <a:srgbClr val="FFFFFF"/>
                </a:solidFill>
                <a:latin typeface="Arial"/>
                <a:cs typeface="Arial"/>
              </a:rPr>
              <a:t>This material has been approved for public release and unlimited distribution. Please see Copyright notice for non-US Government use and distribution.</a:t>
            </a:r>
            <a:endParaRPr lang="en-US" sz="500" dirty="0">
              <a:solidFill>
                <a:srgbClr val="FFFFFF"/>
              </a:solidFill>
              <a:latin typeface="Arial"/>
              <a:cs typeface="Arial"/>
            </a:endParaRPr>
          </a:p>
        </p:txBody>
      </p:sp>
      <p:pic>
        <p:nvPicPr>
          <p:cNvPr id="16" name="Picture Placeholder 5"/>
          <p:cNvPicPr>
            <a:picLocks noChangeAspect="1"/>
          </p:cNvPicPr>
          <p:nvPr userDrawn="1"/>
        </p:nvPicPr>
        <p:blipFill rotWithShape="1">
          <a:blip r:embed="rId2" cstate="screen">
            <a:extLst>
              <a:ext uri="{28A0092B-C50C-407E-A947-70E740481C1C}">
                <a14:useLocalDpi xmlns:a14="http://schemas.microsoft.com/office/drawing/2010/main"/>
              </a:ext>
            </a:extLst>
          </a:blip>
          <a:srcRect l="9026"/>
          <a:stretch/>
        </p:blipFill>
        <p:spPr>
          <a:xfrm>
            <a:off x="6059156" y="0"/>
            <a:ext cx="3084843" cy="6375400"/>
          </a:xfrm>
          <a:prstGeom prst="rect">
            <a:avLst/>
          </a:prstGeom>
        </p:spPr>
      </p:pic>
      <p:sp>
        <p:nvSpPr>
          <p:cNvPr id="17" name="Rectangle 16"/>
          <p:cNvSpPr/>
          <p:nvPr userDrawn="1"/>
        </p:nvSpPr>
        <p:spPr bwMode="auto">
          <a:xfrm>
            <a:off x="2" y="-17418"/>
            <a:ext cx="6059154" cy="640080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fontAlgn="base">
              <a:spcBef>
                <a:spcPct val="50000"/>
              </a:spcBef>
              <a:spcAft>
                <a:spcPct val="0"/>
              </a:spcAft>
            </a:pPr>
            <a:endParaRPr lang="en-US" sz="2000" b="1" dirty="0" smtClean="0">
              <a:solidFill>
                <a:prstClr val="black"/>
              </a:solidFill>
              <a:latin typeface="Arial" charset="0"/>
              <a:ea typeface="ＭＳ Ｐゴシック" pitchFamily="1" charset="-128"/>
            </a:endParaRPr>
          </a:p>
        </p:txBody>
      </p:sp>
      <p:sp>
        <p:nvSpPr>
          <p:cNvPr id="18" name="TextBox 17"/>
          <p:cNvSpPr txBox="1"/>
          <p:nvPr userDrawn="1"/>
        </p:nvSpPr>
        <p:spPr>
          <a:xfrm>
            <a:off x="381000" y="5493287"/>
            <a:ext cx="4789487" cy="646331"/>
          </a:xfrm>
          <a:prstGeom prst="rect">
            <a:avLst/>
          </a:prstGeom>
          <a:noFill/>
        </p:spPr>
        <p:txBody>
          <a:bodyPr wrap="square" lIns="0" tIns="0" rIns="0" bIns="0" rtlCol="0">
            <a:spAutoFit/>
          </a:bodyPr>
          <a:lstStyle/>
          <a:p>
            <a:r>
              <a:rPr lang="en-US" sz="1400" dirty="0" smtClean="0">
                <a:solidFill>
                  <a:schemeClr val="bg1"/>
                </a:solidFill>
                <a:latin typeface="Arial" panose="020B0604020202020204" pitchFamily="34" charset="0"/>
                <a:cs typeface="Arial" panose="020B0604020202020204" pitchFamily="34" charset="0"/>
              </a:rPr>
              <a:t>Software Engineering Institute</a:t>
            </a:r>
          </a:p>
          <a:p>
            <a:r>
              <a:rPr lang="en-US" sz="1400" dirty="0" smtClean="0">
                <a:solidFill>
                  <a:schemeClr val="bg1"/>
                </a:solidFill>
                <a:latin typeface="Arial" panose="020B0604020202020204" pitchFamily="34" charset="0"/>
                <a:cs typeface="Arial" panose="020B0604020202020204" pitchFamily="34" charset="0"/>
              </a:rPr>
              <a:t>Carnegie Mellon University</a:t>
            </a:r>
          </a:p>
          <a:p>
            <a:r>
              <a:rPr lang="en-US" sz="1400" dirty="0" smtClean="0">
                <a:solidFill>
                  <a:schemeClr val="bg1"/>
                </a:solidFill>
                <a:latin typeface="Arial" panose="020B0604020202020204" pitchFamily="34" charset="0"/>
                <a:cs typeface="Arial" panose="020B0604020202020204" pitchFamily="34" charset="0"/>
              </a:rPr>
              <a:t>Pittsburgh, PA  15213</a:t>
            </a:r>
          </a:p>
        </p:txBody>
      </p:sp>
      <p:sp>
        <p:nvSpPr>
          <p:cNvPr id="19" name="Rectangle 18"/>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1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21" name="Rectangle 73"/>
          <p:cNvSpPr>
            <a:spLocks noChangeArrowheads="1"/>
          </p:cNvSpPr>
          <p:nvPr userDrawn="1"/>
        </p:nvSpPr>
        <p:spPr bwMode="white">
          <a:xfrm>
            <a:off x="4413250" y="6411779"/>
            <a:ext cx="2019300" cy="92333"/>
          </a:xfrm>
          <a:prstGeom prst="rect">
            <a:avLst/>
          </a:prstGeom>
          <a:noFill/>
          <a:ln w="9525">
            <a:noFill/>
            <a:miter lim="800000"/>
            <a:headEnd/>
            <a:tailEnd/>
          </a:ln>
          <a:effectLst/>
        </p:spPr>
        <p:txBody>
          <a:bodyPr wrap="square" lIns="0" tIns="0" rIns="45714" bIns="0" anchor="t" anchorCtr="0">
            <a:spAutoFit/>
          </a:bodyPr>
          <a:lstStyle/>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22" name="TextBox 21"/>
          <p:cNvSpPr txBox="1"/>
          <p:nvPr userDrawn="1"/>
        </p:nvSpPr>
        <p:spPr>
          <a:xfrm>
            <a:off x="6502400" y="6411779"/>
            <a:ext cx="1873250" cy="276999"/>
          </a:xfrm>
          <a:prstGeom prst="rect">
            <a:avLst/>
          </a:prstGeom>
          <a:noFill/>
        </p:spPr>
        <p:txBody>
          <a:bodyPr wrap="square" lIns="0" tIns="0" rIns="0" bIns="0" rtlCol="0">
            <a:spAutoFit/>
          </a:bodyPr>
          <a:lstStyle/>
          <a:p>
            <a:r>
              <a:rPr lang="en-US" sz="600" dirty="0" smtClean="0">
                <a:solidFill>
                  <a:srgbClr val="FFFFFF"/>
                </a:solidFill>
                <a:latin typeface="Arial"/>
                <a:cs typeface="Arial"/>
              </a:rPr>
              <a:t>This material has been approved for public release and unlimited distribution. Please see Copyright notice for non-US Government use and distribution.</a:t>
            </a:r>
            <a:endParaRPr lang="en-US" sz="500" dirty="0">
              <a:solidFill>
                <a:srgbClr val="FFFFFF"/>
              </a:solidFill>
              <a:latin typeface="Arial"/>
              <a:cs typeface="Arial"/>
            </a:endParaRPr>
          </a:p>
        </p:txBody>
      </p:sp>
    </p:spTree>
    <p:extLst>
      <p:ext uri="{BB962C8B-B14F-4D97-AF65-F5344CB8AC3E}">
        <p14:creationId xmlns:p14="http://schemas.microsoft.com/office/powerpoint/2010/main" val="179497474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hasCustomPrompt="1"/>
          </p:nvPr>
        </p:nvSpPr>
        <p:spPr>
          <a:xfrm>
            <a:off x="381000" y="1143000"/>
            <a:ext cx="5524499"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60579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864648248"/>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7175" y="546100"/>
            <a:ext cx="8505825" cy="341313"/>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04800" y="1447800"/>
            <a:ext cx="4151313" cy="464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08513" y="1447800"/>
            <a:ext cx="4151312" cy="464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56065529"/>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57175" y="546100"/>
            <a:ext cx="8505825" cy="341313"/>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304800" y="1447800"/>
            <a:ext cx="8455025" cy="4648200"/>
          </a:xfrm>
        </p:spPr>
        <p:txBody>
          <a:bodyPr/>
          <a:lstStyle/>
          <a:p>
            <a:pPr lvl="0"/>
            <a:r>
              <a:rPr lang="en-US" noProof="0" smtClean="0"/>
              <a:t>Click icon to add table</a:t>
            </a:r>
            <a:endParaRPr lang="en-US" noProof="0" smtClean="0"/>
          </a:p>
        </p:txBody>
      </p:sp>
    </p:spTree>
    <p:extLst>
      <p:ext uri="{BB962C8B-B14F-4D97-AF65-F5344CB8AC3E}">
        <p14:creationId xmlns:p14="http://schemas.microsoft.com/office/powerpoint/2010/main" val="18425818"/>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4913089"/>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Section (optional)</a:t>
            </a:r>
            <a:endParaRPr lang="en-US" dirty="0"/>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smtClean="0"/>
              <a:t>Picture (Optional)</a:t>
            </a:r>
            <a:endParaRPr lang="en-US" dirty="0"/>
          </a:p>
        </p:txBody>
      </p:sp>
    </p:spTree>
    <p:extLst>
      <p:ext uri="{BB962C8B-B14F-4D97-AF65-F5344CB8AC3E}">
        <p14:creationId xmlns:p14="http://schemas.microsoft.com/office/powerpoint/2010/main" val="69292725"/>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9144000" cy="6336792"/>
          </a:xfrm>
        </p:spPr>
        <p:txBody>
          <a:bodyPr/>
          <a:lstStyle/>
          <a:p>
            <a:r>
              <a:rPr lang="en-US" smtClean="0"/>
              <a:t>Drag picture to placeholder or click icon to add</a:t>
            </a:r>
            <a:endParaRPr lang="en-US"/>
          </a:p>
        </p:txBody>
      </p:sp>
      <p:sp>
        <p:nvSpPr>
          <p:cNvPr id="2" name="Title 1"/>
          <p:cNvSpPr>
            <a:spLocks noGrp="1"/>
          </p:cNvSpPr>
          <p:nvPr>
            <p:ph type="ctrTitle" hasCustomPrompt="1"/>
          </p:nvPr>
        </p:nvSpPr>
        <p:spPr>
          <a:xfrm>
            <a:off x="392113" y="266700"/>
            <a:ext cx="4789487" cy="3657600"/>
          </a:xfrm>
        </p:spPr>
        <p:txBody>
          <a:bodyPr anchor="b">
            <a:normAutofit/>
          </a:bodyPr>
          <a:lstStyle>
            <a:lvl1pPr algn="l">
              <a:defRPr sz="3200">
                <a:solidFill>
                  <a:sysClr val="windowText" lastClr="000000"/>
                </a:solidFill>
              </a:defRPr>
            </a:lvl1pPr>
          </a:lstStyle>
          <a:p>
            <a:r>
              <a:rPr lang="en-US" dirty="0" smtClean="0"/>
              <a:t>Click to edit Master </a:t>
            </a:r>
            <a:br>
              <a:rPr lang="en-US" dirty="0" smtClean="0"/>
            </a:br>
            <a:r>
              <a:rPr lang="en-US" dirty="0" smtClean="0"/>
              <a:t>title style</a:t>
            </a:r>
            <a:endParaRPr lang="en-US" dirty="0"/>
          </a:p>
        </p:txBody>
      </p:sp>
      <p:sp>
        <p:nvSpPr>
          <p:cNvPr id="3" name="Subtitle 2"/>
          <p:cNvSpPr>
            <a:spLocks noGrp="1"/>
          </p:cNvSpPr>
          <p:nvPr>
            <p:ph type="subTitle" idx="1"/>
          </p:nvPr>
        </p:nvSpPr>
        <p:spPr>
          <a:xfrm>
            <a:off x="392113" y="4076700"/>
            <a:ext cx="4789487" cy="2019300"/>
          </a:xfrm>
        </p:spPr>
        <p:txBody>
          <a:bodyPr>
            <a:normAutofit/>
          </a:bodyPr>
          <a:lstStyle>
            <a:lvl1pPr marL="0" indent="0" algn="l">
              <a:buNone/>
              <a:defRPr sz="20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10" name="Rectangle 9"/>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6" name="Rectangle 73"/>
          <p:cNvSpPr>
            <a:spLocks noChangeArrowheads="1"/>
          </p:cNvSpPr>
          <p:nvPr userDrawn="1"/>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Title of the Presentation Goes Here</a:t>
            </a:r>
            <a:endParaRPr lang="en-US" sz="700" b="1" dirty="0">
              <a:solidFill>
                <a:srgbClr val="FFFFFF"/>
              </a:solidFill>
              <a:latin typeface="Arial" panose="020B0604020202020204" pitchFamily="34" charset="0"/>
              <a:cs typeface="Arial" panose="020B0604020202020204" pitchFamily="34" charset="0"/>
            </a:endParaRP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7" name="TextBox 16"/>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51205131"/>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Agenda">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a:extLst>
              <a:ext uri="{28A0092B-C50C-407E-A947-70E740481C1C}">
                <a14:useLocalDpi xmlns:a14="http://schemas.microsoft.com/office/drawing/2010/main" val="0"/>
              </a:ext>
            </a:extLst>
          </a:blip>
          <a:srcRect l="5170"/>
          <a:stretch/>
        </p:blipFill>
        <p:spPr>
          <a:xfrm>
            <a:off x="11017" y="1098164"/>
            <a:ext cx="3227483" cy="5242275"/>
          </a:xfrm>
          <a:prstGeom prst="rect">
            <a:avLst/>
          </a:prstGeom>
        </p:spPr>
      </p:pic>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4" name="Content Placeholder 3"/>
          <p:cNvSpPr>
            <a:spLocks noGrp="1"/>
          </p:cNvSpPr>
          <p:nvPr>
            <p:ph sz="half" idx="2"/>
          </p:nvPr>
        </p:nvSpPr>
        <p:spPr>
          <a:xfrm>
            <a:off x="3238500" y="1076898"/>
            <a:ext cx="5486399" cy="5019102"/>
          </a:xfrm>
        </p:spPr>
        <p:txBody>
          <a:bodyPr/>
          <a:lstStyle>
            <a:lvl1pPr>
              <a:defRPr b="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355324029"/>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86351500"/>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Two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367020488"/>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hree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26841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Content Placeholder 2"/>
          <p:cNvSpPr>
            <a:spLocks noGrp="1"/>
          </p:cNvSpPr>
          <p:nvPr>
            <p:ph sz="half" idx="13"/>
          </p:nvPr>
        </p:nvSpPr>
        <p:spPr>
          <a:xfrm>
            <a:off x="32385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Content Placeholder 2"/>
          <p:cNvSpPr>
            <a:spLocks noGrp="1"/>
          </p:cNvSpPr>
          <p:nvPr>
            <p:ph sz="half" idx="14"/>
          </p:nvPr>
        </p:nvSpPr>
        <p:spPr>
          <a:xfrm>
            <a:off x="6057900" y="1076898"/>
            <a:ext cx="26670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4871285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9144000" cy="6336792"/>
          </a:xfrm>
        </p:spPr>
        <p:txBody>
          <a:bodyPr/>
          <a:lstStyle/>
          <a:p>
            <a:r>
              <a:rPr lang="en-US" smtClean="0"/>
              <a:t>Click icon to add picture</a:t>
            </a:r>
            <a:endParaRPr lang="en-US"/>
          </a:p>
        </p:txBody>
      </p:sp>
      <p:sp>
        <p:nvSpPr>
          <p:cNvPr id="2" name="Title 1"/>
          <p:cNvSpPr>
            <a:spLocks noGrp="1"/>
          </p:cNvSpPr>
          <p:nvPr>
            <p:ph type="ctrTitle" hasCustomPrompt="1"/>
          </p:nvPr>
        </p:nvSpPr>
        <p:spPr>
          <a:xfrm>
            <a:off x="392113" y="266700"/>
            <a:ext cx="4789487" cy="3657600"/>
          </a:xfrm>
        </p:spPr>
        <p:txBody>
          <a:bodyPr anchor="b">
            <a:normAutofit/>
          </a:bodyPr>
          <a:lstStyle>
            <a:lvl1pPr algn="l">
              <a:defRPr sz="3200">
                <a:solidFill>
                  <a:sysClr val="windowText" lastClr="000000"/>
                </a:solidFill>
              </a:defRPr>
            </a:lvl1pPr>
          </a:lstStyle>
          <a:p>
            <a:r>
              <a:rPr lang="en-US" dirty="0" smtClean="0"/>
              <a:t>Click to edit Master </a:t>
            </a:r>
            <a:br>
              <a:rPr lang="en-US" dirty="0" smtClean="0"/>
            </a:br>
            <a:r>
              <a:rPr lang="en-US" dirty="0" smtClean="0"/>
              <a:t>title style</a:t>
            </a:r>
            <a:endParaRPr lang="en-US" dirty="0"/>
          </a:p>
        </p:txBody>
      </p:sp>
      <p:sp>
        <p:nvSpPr>
          <p:cNvPr id="3" name="Subtitle 2"/>
          <p:cNvSpPr>
            <a:spLocks noGrp="1"/>
          </p:cNvSpPr>
          <p:nvPr>
            <p:ph type="subTitle" idx="1"/>
          </p:nvPr>
        </p:nvSpPr>
        <p:spPr>
          <a:xfrm>
            <a:off x="392113" y="4076700"/>
            <a:ext cx="4789487" cy="2019300"/>
          </a:xfrm>
        </p:spPr>
        <p:txBody>
          <a:bodyPr>
            <a:normAutofit/>
          </a:bodyPr>
          <a:lstStyle>
            <a:lvl1pPr marL="0" indent="0" algn="l">
              <a:buNone/>
              <a:defRPr sz="20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10" name="Rectangle 9"/>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6" name="Rectangle 73"/>
          <p:cNvSpPr>
            <a:spLocks noChangeArrowheads="1"/>
          </p:cNvSpPr>
          <p:nvPr/>
        </p:nvSpPr>
        <p:spPr bwMode="white">
          <a:xfrm>
            <a:off x="4413250" y="6411779"/>
            <a:ext cx="2019300" cy="92333"/>
          </a:xfrm>
          <a:prstGeom prst="rect">
            <a:avLst/>
          </a:prstGeom>
          <a:noFill/>
          <a:ln w="9525">
            <a:noFill/>
            <a:miter lim="800000"/>
            <a:headEnd/>
            <a:tailEnd/>
          </a:ln>
          <a:effectLst/>
        </p:spPr>
        <p:txBody>
          <a:bodyPr wrap="square" lIns="0" tIns="0" rIns="45714" bIns="0" anchor="t" anchorCtr="0">
            <a:spAutoFit/>
          </a:bodyPr>
          <a:lstStyle/>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7" name="TextBox 16"/>
          <p:cNvSpPr txBox="1"/>
          <p:nvPr/>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
        <p:nvSpPr>
          <p:cNvPr id="11" name="Rectangle 10"/>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8" name="Rectangle 73"/>
          <p:cNvSpPr>
            <a:spLocks noChangeArrowheads="1"/>
          </p:cNvSpPr>
          <p:nvPr userDrawn="1"/>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Title of the Presentation Goes Here</a:t>
            </a:r>
            <a:endParaRPr lang="en-US" sz="700" b="1" dirty="0">
              <a:solidFill>
                <a:srgbClr val="FFFFFF"/>
              </a:solidFill>
              <a:latin typeface="Arial" panose="020B0604020202020204" pitchFamily="34" charset="0"/>
              <a:cs typeface="Arial" panose="020B0604020202020204" pitchFamily="34" charset="0"/>
            </a:endParaRP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9" name="TextBox 18"/>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2741896307"/>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Four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19602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Content Placeholder 2"/>
          <p:cNvSpPr>
            <a:spLocks noGrp="1"/>
          </p:cNvSpPr>
          <p:nvPr>
            <p:ph sz="half" idx="13"/>
          </p:nvPr>
        </p:nvSpPr>
        <p:spPr>
          <a:xfrm>
            <a:off x="25146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Content Placeholder 2"/>
          <p:cNvSpPr>
            <a:spLocks noGrp="1"/>
          </p:cNvSpPr>
          <p:nvPr>
            <p:ph sz="half" idx="14"/>
          </p:nvPr>
        </p:nvSpPr>
        <p:spPr>
          <a:xfrm>
            <a:off x="46482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3" name="Content Placeholder 2"/>
          <p:cNvSpPr>
            <a:spLocks noGrp="1"/>
          </p:cNvSpPr>
          <p:nvPr>
            <p:ph sz="half" idx="15"/>
          </p:nvPr>
        </p:nvSpPr>
        <p:spPr>
          <a:xfrm>
            <a:off x="6781800" y="1084704"/>
            <a:ext cx="1943100" cy="501129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975094992"/>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Section Header plain">
    <p:bg>
      <p:bgPr>
        <a:solidFill>
          <a:schemeClr val="bg1"/>
        </a:solidFill>
        <a:effectLst/>
      </p:bgPr>
    </p:bg>
    <p:spTree>
      <p:nvGrpSpPr>
        <p:cNvPr id="1" name=""/>
        <p:cNvGrpSpPr/>
        <p:nvPr/>
      </p:nvGrpSpPr>
      <p:grpSpPr>
        <a:xfrm>
          <a:off x="0" y="0"/>
          <a:ext cx="0" cy="0"/>
          <a:chOff x="0" y="0"/>
          <a:chExt cx="0" cy="0"/>
        </a:xfrm>
      </p:grpSpPr>
      <p:sp>
        <p:nvSpPr>
          <p:cNvPr id="10" name="Rectangle 9"/>
          <p:cNvSpPr/>
          <p:nvPr userDrawn="1"/>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276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5" y="3109372"/>
            <a:ext cx="5127626"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5" name="Rectangle 4"/>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7" name="Rectangle 6"/>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73"/>
          <p:cNvSpPr>
            <a:spLocks noChangeArrowheads="1"/>
          </p:cNvSpPr>
          <p:nvPr userDrawn="1"/>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Title of the Presentation Goes Here</a:t>
            </a:r>
            <a:endParaRPr lang="en-US" sz="700" b="1" dirty="0">
              <a:solidFill>
                <a:srgbClr val="FFFFFF"/>
              </a:solidFill>
              <a:latin typeface="Arial" panose="020B0604020202020204" pitchFamily="34" charset="0"/>
              <a:cs typeface="Arial" panose="020B0604020202020204" pitchFamily="34" charset="0"/>
            </a:endParaRP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4" name="TextBox 13"/>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34548953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ection Header photo">
    <p:bg>
      <p:bgPr>
        <a:solidFill>
          <a:schemeClr val="bg1"/>
        </a:solidFill>
        <a:effectLst/>
      </p:bgPr>
    </p:bg>
    <p:spTree>
      <p:nvGrpSpPr>
        <p:cNvPr id="1" name=""/>
        <p:cNvGrpSpPr/>
        <p:nvPr/>
      </p:nvGrpSpPr>
      <p:grpSpPr>
        <a:xfrm>
          <a:off x="0" y="0"/>
          <a:ext cx="0" cy="0"/>
          <a:chOff x="0" y="0"/>
          <a:chExt cx="0" cy="0"/>
        </a:xfrm>
      </p:grpSpPr>
      <p:pic>
        <p:nvPicPr>
          <p:cNvPr id="11" name="Picture 10" descr="section.jpg"/>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5651502" y="0"/>
            <a:ext cx="3467009" cy="6336792"/>
          </a:xfrm>
          <a:prstGeom prst="rect">
            <a:avLst/>
          </a:prstGeom>
        </p:spPr>
      </p:pic>
      <p:sp>
        <p:nvSpPr>
          <p:cNvPr id="10" name="Rectangle 9"/>
          <p:cNvSpPr/>
          <p:nvPr userDrawn="1"/>
        </p:nvSpPr>
        <p:spPr bwMode="auto">
          <a:xfrm>
            <a:off x="2" y="-17418"/>
            <a:ext cx="6057898"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657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4" y="3109372"/>
            <a:ext cx="5148793"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6" name="Rectangle 5"/>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6" name="Rectangle 73"/>
          <p:cNvSpPr>
            <a:spLocks noChangeArrowheads="1"/>
          </p:cNvSpPr>
          <p:nvPr userDrawn="1"/>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Title of the Presentation Goes Here</a:t>
            </a:r>
            <a:endParaRPr lang="en-US" sz="700" b="1" dirty="0">
              <a:solidFill>
                <a:srgbClr val="FFFFFF"/>
              </a:solidFill>
              <a:latin typeface="Arial" panose="020B0604020202020204" pitchFamily="34" charset="0"/>
              <a:cs typeface="Arial" panose="020B0604020202020204" pitchFamily="34" charset="0"/>
            </a:endParaRP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7" name="TextBox 16"/>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16738603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_Section Header plain">
    <p:bg>
      <p:bgPr>
        <a:solidFill>
          <a:schemeClr val="bg1"/>
        </a:solidFill>
        <a:effectLst/>
      </p:bgPr>
    </p:bg>
    <p:spTree>
      <p:nvGrpSpPr>
        <p:cNvPr id="1" name=""/>
        <p:cNvGrpSpPr/>
        <p:nvPr/>
      </p:nvGrpSpPr>
      <p:grpSpPr>
        <a:xfrm>
          <a:off x="0" y="0"/>
          <a:ext cx="0" cy="0"/>
          <a:chOff x="0" y="0"/>
          <a:chExt cx="0" cy="0"/>
        </a:xfrm>
      </p:grpSpPr>
      <p:pic>
        <p:nvPicPr>
          <p:cNvPr id="10" name="Picture 9" descr="section.jpg"/>
          <p:cNvPicPr>
            <a:picLocks noChangeAspect="1"/>
          </p:cNvPicPr>
          <p:nvPr userDrawn="1"/>
        </p:nvPicPr>
        <p:blipFill rotWithShape="1">
          <a:blip r:embed="rId2" cstate="screen">
            <a:extLst>
              <a:ext uri="{28A0092B-C50C-407E-A947-70E740481C1C}">
                <a14:useLocalDpi xmlns:a14="http://schemas.microsoft.com/office/drawing/2010/main"/>
              </a:ext>
            </a:extLst>
          </a:blip>
          <a:srcRect t="5153" r="5153"/>
          <a:stretch/>
        </p:blipFill>
        <p:spPr>
          <a:xfrm>
            <a:off x="-2" y="0"/>
            <a:ext cx="9180062" cy="6336792"/>
          </a:xfrm>
          <a:prstGeom prst="rect">
            <a:avLst/>
          </a:prstGeom>
        </p:spPr>
      </p:pic>
      <p:sp>
        <p:nvSpPr>
          <p:cNvPr id="12" name="Title 1"/>
          <p:cNvSpPr>
            <a:spLocks noGrp="1"/>
          </p:cNvSpPr>
          <p:nvPr>
            <p:ph type="title" hasCustomPrompt="1"/>
          </p:nvPr>
        </p:nvSpPr>
        <p:spPr>
          <a:xfrm>
            <a:off x="396875" y="2791271"/>
            <a:ext cx="5127625" cy="282129"/>
          </a:xfrm>
          <a:prstGeom prst="rect">
            <a:avLst/>
          </a:prstGeom>
        </p:spPr>
        <p:txBody>
          <a:bodyPr lIns="0" tIns="0" rIns="0" bIns="0" anchor="b" anchorCtr="0"/>
          <a:lstStyle>
            <a:lvl1pPr algn="l">
              <a:defRPr sz="2000" b="0" cap="none">
                <a:solidFill>
                  <a:schemeClr val="tx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a:xfrm>
            <a:off x="396875" y="3109372"/>
            <a:ext cx="5127626" cy="469900"/>
          </a:xfrm>
          <a:prstGeom prst="rect">
            <a:avLst/>
          </a:prstGeom>
        </p:spPr>
        <p:txBody>
          <a:bodyPr lIns="0" tIns="0" rIns="0" bIns="0"/>
          <a:lstStyle>
            <a:lvl1pPr>
              <a:defRPr sz="3200" b="1">
                <a:solidFill>
                  <a:schemeClr val="tx1"/>
                </a:solidFill>
              </a:defRPr>
            </a:lvl1pPr>
          </a:lstStyle>
          <a:p>
            <a:pPr lvl="0"/>
            <a:r>
              <a:rPr lang="en-US" dirty="0" smtClean="0"/>
              <a:t>Click to edit Section Title</a:t>
            </a:r>
          </a:p>
        </p:txBody>
      </p:sp>
      <p:sp>
        <p:nvSpPr>
          <p:cNvPr id="5" name="Rectangle 4"/>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4" name="Rectangle 73"/>
          <p:cNvSpPr>
            <a:spLocks noChangeArrowheads="1"/>
          </p:cNvSpPr>
          <p:nvPr userDrawn="1"/>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Title of the Presentation Goes Here</a:t>
            </a:r>
            <a:endParaRPr lang="en-US" sz="700" b="1" dirty="0">
              <a:solidFill>
                <a:srgbClr val="FFFFFF"/>
              </a:solidFill>
              <a:latin typeface="Arial" panose="020B0604020202020204" pitchFamily="34" charset="0"/>
              <a:cs typeface="Arial" panose="020B0604020202020204" pitchFamily="34" charset="0"/>
            </a:endParaRP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5" name="TextBox 14"/>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3483348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143000"/>
            <a:ext cx="2705100"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3238500" y="1076898"/>
            <a:ext cx="54863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itle 7"/>
          <p:cNvSpPr>
            <a:spLocks noGrp="1"/>
          </p:cNvSpPr>
          <p:nvPr>
            <p:ph type="title"/>
          </p:nvPr>
        </p:nvSpPr>
        <p:spPr>
          <a:xfrm>
            <a:off x="401934" y="228988"/>
            <a:ext cx="8310266" cy="669854"/>
          </a:xfrm>
        </p:spPr>
        <p:txBody>
          <a:bodyPr/>
          <a:lstStyle/>
          <a:p>
            <a:r>
              <a:rPr lang="en-US" smtClean="0"/>
              <a:t>Click to edit Master title style</a:t>
            </a:r>
            <a:endParaRPr lang="en-US"/>
          </a:p>
        </p:txBody>
      </p:sp>
    </p:spTree>
    <p:extLst>
      <p:ext uri="{BB962C8B-B14F-4D97-AF65-F5344CB8AC3E}">
        <p14:creationId xmlns:p14="http://schemas.microsoft.com/office/powerpoint/2010/main" val="302465903"/>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Major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hasCustomPrompt="1"/>
          </p:nvPr>
        </p:nvSpPr>
        <p:spPr>
          <a:xfrm>
            <a:off x="381000" y="1143000"/>
            <a:ext cx="5524499"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60579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312680162"/>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Section (optional)</a:t>
            </a:r>
            <a:endParaRPr lang="en-US" dirty="0"/>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smtClean="0"/>
              <a:t>Picture (Optional)</a:t>
            </a:r>
            <a:endParaRPr lang="en-US" dirty="0"/>
          </a:p>
        </p:txBody>
      </p:sp>
    </p:spTree>
    <p:extLst>
      <p:ext uri="{BB962C8B-B14F-4D97-AF65-F5344CB8AC3E}">
        <p14:creationId xmlns:p14="http://schemas.microsoft.com/office/powerpoint/2010/main" val="372266022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Agenda">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l="5170"/>
          <a:stretch/>
        </p:blipFill>
        <p:spPr>
          <a:xfrm>
            <a:off x="11017" y="1098164"/>
            <a:ext cx="3227483" cy="5242275"/>
          </a:xfrm>
          <a:prstGeom prst="rect">
            <a:avLst/>
          </a:prstGeom>
        </p:spPr>
      </p:pic>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4" name="Content Placeholder 3"/>
          <p:cNvSpPr>
            <a:spLocks noGrp="1"/>
          </p:cNvSpPr>
          <p:nvPr>
            <p:ph sz="half" idx="2"/>
          </p:nvPr>
        </p:nvSpPr>
        <p:spPr>
          <a:xfrm>
            <a:off x="3238500" y="1076898"/>
            <a:ext cx="5486399" cy="5019102"/>
          </a:xfrm>
        </p:spPr>
        <p:txBody>
          <a:bodyPr/>
          <a:lstStyle>
            <a:lvl1pPr>
              <a:defRPr b="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pic>
        <p:nvPicPr>
          <p:cNvPr id="6" name="Picture 5"/>
          <p:cNvPicPr>
            <a:picLocks noChangeAspect="1"/>
          </p:cNvPicPr>
          <p:nvPr userDrawn="1"/>
        </p:nvPicPr>
        <p:blipFill rotWithShape="1">
          <a:blip r:embed="rId2">
            <a:extLst>
              <a:ext uri="{28A0092B-C50C-407E-A947-70E740481C1C}">
                <a14:useLocalDpi xmlns:a14="http://schemas.microsoft.com/office/drawing/2010/main" val="0"/>
              </a:ext>
            </a:extLst>
          </a:blip>
          <a:srcRect l="5170"/>
          <a:stretch/>
        </p:blipFill>
        <p:spPr>
          <a:xfrm>
            <a:off x="11017" y="1098164"/>
            <a:ext cx="3227483" cy="5242275"/>
          </a:xfrm>
          <a:prstGeom prst="rect">
            <a:avLst/>
          </a:prstGeom>
        </p:spPr>
      </p:pic>
    </p:spTree>
    <p:extLst>
      <p:ext uri="{BB962C8B-B14F-4D97-AF65-F5344CB8AC3E}">
        <p14:creationId xmlns:p14="http://schemas.microsoft.com/office/powerpoint/2010/main" val="191814944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77204779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wo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68791725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26841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Content Placeholder 2"/>
          <p:cNvSpPr>
            <a:spLocks noGrp="1"/>
          </p:cNvSpPr>
          <p:nvPr>
            <p:ph sz="half" idx="13"/>
          </p:nvPr>
        </p:nvSpPr>
        <p:spPr>
          <a:xfrm>
            <a:off x="32385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Content Placeholder 2"/>
          <p:cNvSpPr>
            <a:spLocks noGrp="1"/>
          </p:cNvSpPr>
          <p:nvPr>
            <p:ph sz="half" idx="14"/>
          </p:nvPr>
        </p:nvSpPr>
        <p:spPr>
          <a:xfrm>
            <a:off x="6057900" y="1076898"/>
            <a:ext cx="26670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83395753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Four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19602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Content Placeholder 2"/>
          <p:cNvSpPr>
            <a:spLocks noGrp="1"/>
          </p:cNvSpPr>
          <p:nvPr>
            <p:ph sz="half" idx="13"/>
          </p:nvPr>
        </p:nvSpPr>
        <p:spPr>
          <a:xfrm>
            <a:off x="25146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Content Placeholder 2"/>
          <p:cNvSpPr>
            <a:spLocks noGrp="1"/>
          </p:cNvSpPr>
          <p:nvPr>
            <p:ph sz="half" idx="14"/>
          </p:nvPr>
        </p:nvSpPr>
        <p:spPr>
          <a:xfrm>
            <a:off x="46482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3" name="Content Placeholder 2"/>
          <p:cNvSpPr>
            <a:spLocks noGrp="1"/>
          </p:cNvSpPr>
          <p:nvPr>
            <p:ph sz="half" idx="15"/>
          </p:nvPr>
        </p:nvSpPr>
        <p:spPr>
          <a:xfrm>
            <a:off x="6781800" y="1084704"/>
            <a:ext cx="1943100" cy="501129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979755883"/>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Section Header plain">
    <p:bg>
      <p:bgPr>
        <a:solidFill>
          <a:schemeClr val="bg1"/>
        </a:solidFill>
        <a:effectLst/>
      </p:bgPr>
    </p:bg>
    <p:spTree>
      <p:nvGrpSpPr>
        <p:cNvPr id="1" name=""/>
        <p:cNvGrpSpPr/>
        <p:nvPr/>
      </p:nvGrpSpPr>
      <p:grpSpPr>
        <a:xfrm>
          <a:off x="0" y="0"/>
          <a:ext cx="0" cy="0"/>
          <a:chOff x="0" y="0"/>
          <a:chExt cx="0" cy="0"/>
        </a:xfrm>
      </p:grpSpPr>
      <p:sp>
        <p:nvSpPr>
          <p:cNvPr id="10" name="Rectangle 9"/>
          <p:cNvSpPr/>
          <p:nvPr/>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276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5" y="3109372"/>
            <a:ext cx="5127626"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5" name="Rectangle 4"/>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7" name="Rectangle 6"/>
          <p:cNvSpPr/>
          <p:nvPr/>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73"/>
          <p:cNvSpPr>
            <a:spLocks noChangeArrowheads="1"/>
          </p:cNvSpPr>
          <p:nvPr/>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PSP Fundamentals: Day 2 Agenda</a:t>
            </a: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4" name="TextBox 13"/>
          <p:cNvSpPr txBox="1"/>
          <p:nvPr/>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
        <p:nvSpPr>
          <p:cNvPr id="15" name="Rectangle 14"/>
          <p:cNvSpPr/>
          <p:nvPr userDrawn="1"/>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6" name="Rectangle 15"/>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8" name="Rectangle 17"/>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73"/>
          <p:cNvSpPr>
            <a:spLocks noChangeArrowheads="1"/>
          </p:cNvSpPr>
          <p:nvPr userDrawn="1"/>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Title of the Presentation Goes Here</a:t>
            </a:r>
            <a:endParaRPr lang="en-US" sz="700" b="1" dirty="0">
              <a:solidFill>
                <a:srgbClr val="FFFFFF"/>
              </a:solidFill>
              <a:latin typeface="Arial" panose="020B0604020202020204" pitchFamily="34" charset="0"/>
              <a:cs typeface="Arial" panose="020B0604020202020204" pitchFamily="34" charset="0"/>
            </a:endParaRP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20" name="TextBox 19"/>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33718802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143000"/>
            <a:ext cx="2705100"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3238500" y="1076898"/>
            <a:ext cx="54863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itle 7"/>
          <p:cNvSpPr>
            <a:spLocks noGrp="1"/>
          </p:cNvSpPr>
          <p:nvPr>
            <p:ph type="title"/>
          </p:nvPr>
        </p:nvSpPr>
        <p:spPr>
          <a:xfrm>
            <a:off x="401934" y="228988"/>
            <a:ext cx="8310266" cy="669854"/>
          </a:xfrm>
        </p:spPr>
        <p:txBody>
          <a:bodyPr/>
          <a:lstStyle/>
          <a:p>
            <a:r>
              <a:rPr lang="en-US" smtClean="0"/>
              <a:t>Click to edit Master title style</a:t>
            </a:r>
            <a:endParaRPr lang="en-US"/>
          </a:p>
        </p:txBody>
      </p:sp>
    </p:spTree>
    <p:extLst>
      <p:ext uri="{BB962C8B-B14F-4D97-AF65-F5344CB8AC3E}">
        <p14:creationId xmlns:p14="http://schemas.microsoft.com/office/powerpoint/2010/main" val="295445234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6340093"/>
            <a:ext cx="9144000" cy="51790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Slide Number Placeholder 5"/>
          <p:cNvSpPr txBox="1">
            <a:spLocks/>
          </p:cNvSpPr>
          <p:nvPr/>
        </p:nvSpPr>
        <p:spPr>
          <a:xfrm>
            <a:off x="8207618" y="6403976"/>
            <a:ext cx="514350"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tx1"/>
                </a:solidFill>
              </a:rPr>
              <a:pPr/>
              <a:t>‹#›</a:t>
            </a:fld>
            <a:endParaRPr lang="en-US" sz="1400" dirty="0">
              <a:solidFill>
                <a:schemeClr val="tx1"/>
              </a:solidFill>
            </a:endParaRPr>
          </a:p>
        </p:txBody>
      </p:sp>
      <p:sp>
        <p:nvSpPr>
          <p:cNvPr id="13" name="Rectangle 73"/>
          <p:cNvSpPr>
            <a:spLocks noChangeArrowheads="1"/>
          </p:cNvSpPr>
          <p:nvPr/>
        </p:nvSpPr>
        <p:spPr bwMode="white">
          <a:xfrm>
            <a:off x="4413250" y="6411779"/>
            <a:ext cx="2019300" cy="276999"/>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600" b="1" dirty="0" smtClean="0">
                <a:latin typeface="Arial" panose="020B0604020202020204" pitchFamily="34" charset="0"/>
                <a:cs typeface="Arial" panose="020B0604020202020204" pitchFamily="34" charset="0"/>
              </a:rPr>
              <a:t>PSP Fundamentals: Day 2 Agenda</a:t>
            </a:r>
          </a:p>
          <a:p>
            <a:pPr eaLnBrk="0" hangingPunct="0">
              <a:spcBef>
                <a:spcPct val="0"/>
              </a:spcBef>
            </a:pPr>
            <a:r>
              <a:rPr lang="en-US" sz="600" dirty="0" smtClean="0">
                <a:solidFill>
                  <a:schemeClr val="tx1"/>
                </a:solidFill>
                <a:latin typeface="Arial" panose="020B0604020202020204" pitchFamily="34" charset="0"/>
                <a:cs typeface="Arial" panose="020B0604020202020204" pitchFamily="34" charset="0"/>
              </a:rPr>
              <a:t>September 2016</a:t>
            </a:r>
          </a:p>
          <a:p>
            <a:pPr marL="0" indent="0" algn="l" eaLnBrk="0" hangingPunct="0">
              <a:lnSpc>
                <a:spcPct val="100000"/>
              </a:lnSpc>
              <a:spcBef>
                <a:spcPct val="0"/>
              </a:spcBef>
            </a:pPr>
            <a:r>
              <a:rPr lang="en-US" sz="600" b="0" spc="0" baseline="0" dirty="0" smtClean="0">
                <a:solidFill>
                  <a:schemeClr val="tx1"/>
                </a:solidFill>
                <a:latin typeface="Arial" panose="020B0604020202020204" pitchFamily="34" charset="0"/>
                <a:cs typeface="Arial" panose="020B0604020202020204" pitchFamily="34" charset="0"/>
              </a:rPr>
              <a:t> 2016 Carnegie Mellon University</a:t>
            </a:r>
            <a:endParaRPr lang="en-US" sz="600" b="0" spc="0" dirty="0">
              <a:solidFill>
                <a:schemeClr val="tx1"/>
              </a:solidFill>
              <a:latin typeface="Arial" panose="020B0604020202020204" pitchFamily="34" charset="0"/>
              <a:cs typeface="Arial" panose="020B0604020202020204" pitchFamily="34" charset="0"/>
            </a:endParaRPr>
          </a:p>
        </p:txBody>
      </p:sp>
      <p:pic>
        <p:nvPicPr>
          <p:cNvPr id="14" name="Picture 13"/>
          <p:cNvPicPr>
            <a:picLocks noChangeAspect="1"/>
          </p:cNvPicPr>
          <p:nvPr/>
        </p:nvPicPr>
        <p:blipFill>
          <a:blip r:embed="rId28" cstate="print">
            <a:extLst>
              <a:ext uri="{28A0092B-C50C-407E-A947-70E740481C1C}">
                <a14:useLocalDpi xmlns:a14="http://schemas.microsoft.com/office/drawing/2010/main" val="0"/>
              </a:ext>
            </a:extLst>
          </a:blip>
          <a:stretch>
            <a:fillRect/>
          </a:stretch>
        </p:blipFill>
        <p:spPr>
          <a:xfrm>
            <a:off x="285708" y="6470823"/>
            <a:ext cx="3816392" cy="257931"/>
          </a:xfrm>
          <a:prstGeom prst="rect">
            <a:avLst/>
          </a:prstGeom>
        </p:spPr>
      </p:pic>
      <p:sp>
        <p:nvSpPr>
          <p:cNvPr id="15" name="TextBox 14"/>
          <p:cNvSpPr txBox="1"/>
          <p:nvPr/>
        </p:nvSpPr>
        <p:spPr>
          <a:xfrm>
            <a:off x="6502400" y="6411779"/>
            <a:ext cx="1873250" cy="276999"/>
          </a:xfrm>
          <a:prstGeom prst="rect">
            <a:avLst/>
          </a:prstGeom>
          <a:noFill/>
        </p:spPr>
        <p:txBody>
          <a:bodyPr wrap="square" lIns="0" tIns="0" rIns="0" bIns="0" rtlCol="0">
            <a:spAutoFit/>
          </a:bodyPr>
          <a:lstStyle/>
          <a:p>
            <a:r>
              <a:rPr lang="en-US" sz="600" dirty="0" smtClean="0">
                <a:latin typeface="Arial"/>
                <a:cs typeface="Arial"/>
              </a:rPr>
              <a:t>This material has been approved for public release and unlimited distribution. Please see Copyright notice for non-US Government use and distribution.</a:t>
            </a:r>
            <a:endParaRPr lang="en-US" sz="500" dirty="0">
              <a:latin typeface="Arial"/>
              <a:cs typeface="Arial"/>
            </a:endParaRPr>
          </a:p>
        </p:txBody>
      </p:sp>
      <p:sp>
        <p:nvSpPr>
          <p:cNvPr id="2" name="Title Placeholder 1"/>
          <p:cNvSpPr>
            <a:spLocks noGrp="1"/>
          </p:cNvSpPr>
          <p:nvPr>
            <p:ph type="title"/>
          </p:nvPr>
        </p:nvSpPr>
        <p:spPr>
          <a:xfrm>
            <a:off x="401934" y="228988"/>
            <a:ext cx="7599066" cy="787012"/>
          </a:xfrm>
          <a:prstGeom prst="rect">
            <a:avLst/>
          </a:prstGeom>
        </p:spPr>
        <p:txBody>
          <a:bodyPr vert="horz" lIns="0" tIns="0" rIns="0" bIns="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01933" y="1081757"/>
            <a:ext cx="8320035" cy="4981191"/>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8" name="Slide Number Placeholder 5"/>
          <p:cNvSpPr txBox="1">
            <a:spLocks/>
          </p:cNvSpPr>
          <p:nvPr/>
        </p:nvSpPr>
        <p:spPr>
          <a:xfrm>
            <a:off x="8207618" y="6403976"/>
            <a:ext cx="514350"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tx1"/>
                </a:solidFill>
              </a:rPr>
              <a:pPr/>
              <a:t>‹#›</a:t>
            </a:fld>
            <a:endParaRPr lang="en-US" sz="1400" dirty="0">
              <a:solidFill>
                <a:schemeClr val="tx1"/>
              </a:solidFill>
            </a:endParaRPr>
          </a:p>
        </p:txBody>
      </p:sp>
      <p:sp>
        <p:nvSpPr>
          <p:cNvPr id="10" name="Text Placeholder 7"/>
          <p:cNvSpPr txBox="1">
            <a:spLocks/>
          </p:cNvSpPr>
          <p:nvPr/>
        </p:nvSpPr>
        <p:spPr>
          <a:xfrm>
            <a:off x="401933" y="40191"/>
            <a:ext cx="5346933" cy="154541"/>
          </a:xfrm>
          <a:prstGeom prst="rect">
            <a:avLst/>
          </a:prstGeom>
        </p:spPr>
        <p:txBody>
          <a:bodyPr lIns="0" tIns="0" rIns="0" bIns="0"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smtClean="0"/>
              <a:t>PSP Fundamentals: Day 2 Agenda</a:t>
            </a:r>
            <a:endParaRPr lang="en-US" dirty="0"/>
          </a:p>
        </p:txBody>
      </p:sp>
    </p:spTree>
    <p:extLst>
      <p:ext uri="{BB962C8B-B14F-4D97-AF65-F5344CB8AC3E}">
        <p14:creationId xmlns:p14="http://schemas.microsoft.com/office/powerpoint/2010/main" val="808451463"/>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 id="2147483680" r:id="rId15"/>
    <p:sldLayoutId id="2147483676" r:id="rId16"/>
    <p:sldLayoutId id="2147483662" r:id="rId17"/>
    <p:sldLayoutId id="2147483664" r:id="rId18"/>
    <p:sldLayoutId id="2147483672" r:id="rId19"/>
    <p:sldLayoutId id="2147483673" r:id="rId20"/>
    <p:sldLayoutId id="2147483677" r:id="rId21"/>
    <p:sldLayoutId id="2147483678" r:id="rId22"/>
    <p:sldLayoutId id="2147483679" r:id="rId23"/>
    <p:sldLayoutId id="2147483674" r:id="rId24"/>
    <p:sldLayoutId id="2147483675" r:id="rId25"/>
    <p:sldLayoutId id="2147483683" r:id="rId26"/>
  </p:sldLayoutIdLst>
  <p:timing>
    <p:tnLst>
      <p:par>
        <p:cTn id="1" dur="indefinite" restart="never" nodeType="tmRoot"/>
      </p:par>
    </p:tnLst>
  </p:timing>
  <p:txStyles>
    <p:titleStyle>
      <a:lvl1pPr algn="l" defTabSz="914400" rtl="0" eaLnBrk="1" latinLnBrk="0" hangingPunct="1">
        <a:lnSpc>
          <a:spcPct val="90000"/>
        </a:lnSpc>
        <a:spcBef>
          <a:spcPct val="0"/>
        </a:spcBef>
        <a:buNone/>
        <a:defRPr sz="2800" b="1"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0" orient="horz" pos="168" userDrawn="1">
          <p15:clr>
            <a:srgbClr val="A4A3A4"/>
          </p15:clr>
        </p15:guide>
        <p15:guide id="0" pos="240" userDrawn="1">
          <p15:clr>
            <a:srgbClr val="A4A3A4"/>
          </p15:clr>
        </p15:guide>
        <p15:guide id="0" pos="600" userDrawn="1">
          <p15:clr>
            <a:srgbClr val="A4A3A4"/>
          </p15:clr>
        </p15:guide>
        <p15:guide id="0" pos="696" userDrawn="1">
          <p15:clr>
            <a:srgbClr val="A4A3A4"/>
          </p15:clr>
        </p15:guide>
        <p15:guide id="0" pos="1056" userDrawn="1">
          <p15:clr>
            <a:srgbClr val="A4A3A4"/>
          </p15:clr>
        </p15:guide>
        <p15:guide id="0" pos="1152" userDrawn="1">
          <p15:clr>
            <a:srgbClr val="A4A3A4"/>
          </p15:clr>
        </p15:guide>
        <p15:guide id="0" pos="1488" userDrawn="1">
          <p15:clr>
            <a:srgbClr val="A4A3A4"/>
          </p15:clr>
        </p15:guide>
        <p15:guide id="0" pos="1584" userDrawn="1">
          <p15:clr>
            <a:srgbClr val="A4A3A4"/>
          </p15:clr>
        </p15:guide>
        <p15:guide id="0" pos="1944" userDrawn="1">
          <p15:clr>
            <a:srgbClr val="A4A3A4"/>
          </p15:clr>
        </p15:guide>
        <p15:guide id="0" pos="2040" userDrawn="1">
          <p15:clr>
            <a:srgbClr val="A4A3A4"/>
          </p15:clr>
        </p15:guide>
        <p15:guide id="0" pos="2376" userDrawn="1">
          <p15:clr>
            <a:srgbClr val="A4A3A4"/>
          </p15:clr>
        </p15:guide>
        <p15:guide id="0" pos="2472" userDrawn="1">
          <p15:clr>
            <a:srgbClr val="A4A3A4"/>
          </p15:clr>
        </p15:guide>
        <p15:guide id="0" pos="2832" userDrawn="1">
          <p15:clr>
            <a:srgbClr val="A4A3A4"/>
          </p15:clr>
        </p15:guide>
        <p15:guide id="0" pos="2928" userDrawn="1">
          <p15:clr>
            <a:srgbClr val="A4A3A4"/>
          </p15:clr>
        </p15:guide>
        <p15:guide id="0" pos="3264" userDrawn="1">
          <p15:clr>
            <a:srgbClr val="A4A3A4"/>
          </p15:clr>
        </p15:guide>
        <p15:guide id="0" pos="3360" userDrawn="1">
          <p15:clr>
            <a:srgbClr val="A4A3A4"/>
          </p15:clr>
        </p15:guide>
        <p15:guide id="0" pos="3720" userDrawn="1">
          <p15:clr>
            <a:srgbClr val="A4A3A4"/>
          </p15:clr>
        </p15:guide>
        <p15:guide id="0" pos="3816" userDrawn="1">
          <p15:clr>
            <a:srgbClr val="A4A3A4"/>
          </p15:clr>
        </p15:guide>
        <p15:guide id="0" pos="4176" userDrawn="1">
          <p15:clr>
            <a:srgbClr val="A4A3A4"/>
          </p15:clr>
        </p15:guide>
        <p15:guide id="0" pos="4272" userDrawn="1">
          <p15:clr>
            <a:srgbClr val="A4A3A4"/>
          </p15:clr>
        </p15:guide>
        <p15:guide id="0" pos="4608" userDrawn="1">
          <p15:clr>
            <a:srgbClr val="A4A3A4"/>
          </p15:clr>
        </p15:guide>
        <p15:guide id="0" pos="4704" userDrawn="1">
          <p15:clr>
            <a:srgbClr val="A4A3A4"/>
          </p15:clr>
        </p15:guide>
        <p15:guide id="0" pos="5040" userDrawn="1">
          <p15:clr>
            <a:srgbClr val="A4A3A4"/>
          </p15:clr>
        </p15:guide>
        <p15:guide id="0" pos="5136" userDrawn="1">
          <p15:clr>
            <a:srgbClr val="A4A3A4"/>
          </p15:clr>
        </p15:guide>
        <p15:guide id="0" pos="5496" userDrawn="1">
          <p15:clr>
            <a:srgbClr val="A4A3A4"/>
          </p15:clr>
        </p15:guide>
        <p15:guide id="0" orient="horz" pos="600" userDrawn="1">
          <p15:clr>
            <a:srgbClr val="A4A3A4"/>
          </p15:clr>
        </p15:guide>
        <p15:guide id="0" orient="horz" pos="720" userDrawn="1">
          <p15:clr>
            <a:srgbClr val="A4A3A4"/>
          </p15:clr>
        </p15:guide>
        <p15:guide id="0" orient="horz" pos="1104" userDrawn="1">
          <p15:clr>
            <a:srgbClr val="A4A3A4"/>
          </p15:clr>
        </p15:guide>
        <p15:guide id="0" orient="horz" pos="1200" userDrawn="1">
          <p15:clr>
            <a:srgbClr val="A4A3A4"/>
          </p15:clr>
        </p15:guide>
        <p15:guide id="0" orient="horz" pos="1560" userDrawn="1">
          <p15:clr>
            <a:srgbClr val="A4A3A4"/>
          </p15:clr>
        </p15:guide>
        <p15:guide id="0" orient="horz" pos="1656" userDrawn="1">
          <p15:clr>
            <a:srgbClr val="A4A3A4"/>
          </p15:clr>
        </p15:guide>
        <p15:guide id="0" orient="horz" pos="2016" userDrawn="1">
          <p15:clr>
            <a:srgbClr val="A4A3A4"/>
          </p15:clr>
        </p15:guide>
        <p15:guide id="0" orient="horz" pos="2112" userDrawn="1">
          <p15:clr>
            <a:srgbClr val="A4A3A4"/>
          </p15:clr>
        </p15:guide>
        <p15:guide id="0" orient="horz" pos="2472" userDrawn="1">
          <p15:clr>
            <a:srgbClr val="A4A3A4"/>
          </p15:clr>
        </p15:guide>
        <p15:guide id="0" orient="horz" pos="2568" userDrawn="1">
          <p15:clr>
            <a:srgbClr val="A4A3A4"/>
          </p15:clr>
        </p15:guide>
        <p15:guide id="0" orient="horz" pos="2928" userDrawn="1">
          <p15:clr>
            <a:srgbClr val="A4A3A4"/>
          </p15:clr>
        </p15:guide>
        <p15:guide id="0" orient="horz" pos="3024" userDrawn="1">
          <p15:clr>
            <a:srgbClr val="A4A3A4"/>
          </p15:clr>
        </p15:guide>
        <p15:guide id="0" orient="horz" pos="3384" userDrawn="1">
          <p15:clr>
            <a:srgbClr val="A4A3A4"/>
          </p15:clr>
        </p15:guide>
        <p15:guide id="0" orient="horz" pos="3480" userDrawn="1">
          <p15:clr>
            <a:srgbClr val="A4A3A4"/>
          </p15:clr>
        </p15:guide>
        <p15:guide id="0" orient="horz" pos="3840" userDrawn="1">
          <p15:clr>
            <a:srgbClr val="A4A3A4"/>
          </p15:clr>
        </p15:guide>
        <p15:guide id="0" pos="2880" userDrawn="1">
          <p15:clr>
            <a:srgbClr val="F26B43"/>
          </p15:clr>
        </p15:guide>
        <p15:guide id="1" orient="horz" pos="216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image" Target="../media/image15.wmf"/></Relationships>
</file>

<file path=ppt/slides/_rels/slide16.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creativecommons.org/licenses/by/4.0/" TargetMode="External"/><Relationship Id="rId1" Type="http://schemas.openxmlformats.org/officeDocument/2006/relationships/slideLayout" Target="../slideLayouts/slideLayout14.xml"/><Relationship Id="rId4" Type="http://schemas.openxmlformats.org/officeDocument/2006/relationships/image" Target="../media/image10.png"/></Relationships>
</file>

<file path=ppt/slides/_rels/slide20.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26.xml"/><Relationship Id="rId1" Type="http://schemas.openxmlformats.org/officeDocument/2006/relationships/slideLayout" Target="../slideLayouts/slideLayout4.xml"/><Relationship Id="rId4" Type="http://schemas.openxmlformats.org/officeDocument/2006/relationships/image" Target="../media/image17.wmf"/></Relationships>
</file>

<file path=ppt/slides/_rels/slide28.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28.xml"/><Relationship Id="rId1" Type="http://schemas.openxmlformats.org/officeDocument/2006/relationships/slideLayout" Target="../slideLayouts/slideLayout4.xml"/><Relationship Id="rId4" Type="http://schemas.openxmlformats.org/officeDocument/2006/relationships/image" Target="../media/image17.wmf"/></Relationships>
</file>

<file path=ppt/slides/_rels/slide3.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notesSlide" Target="../notesSlides/notesSlide37.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2"/>
          <p:cNvSpPr>
            <a:spLocks noGrp="1" noChangeArrowheads="1"/>
          </p:cNvSpPr>
          <p:nvPr>
            <p:ph type="ctrTitle"/>
          </p:nvPr>
        </p:nvSpPr>
        <p:spPr>
          <a:noFill/>
        </p:spPr>
        <p:txBody>
          <a:bodyPr>
            <a:normAutofit/>
          </a:bodyPr>
          <a:lstStyle/>
          <a:p>
            <a:pPr eaLnBrk="1" hangingPunct="1"/>
            <a:r>
              <a:rPr lang="en-US" sz="2000" dirty="0">
                <a:latin typeface="Arial" charset="0"/>
              </a:rPr>
              <a:t>PSP Advanced</a:t>
            </a:r>
            <a:r>
              <a:rPr lang="en-US" dirty="0">
                <a:latin typeface="Arial" charset="0"/>
              </a:rPr>
              <a:t/>
            </a:r>
            <a:br>
              <a:rPr lang="en-US" dirty="0">
                <a:latin typeface="Arial" charset="0"/>
              </a:rPr>
            </a:br>
            <a:r>
              <a:rPr lang="en-US" dirty="0" smtClean="0">
                <a:latin typeface="Arial" charset="0"/>
              </a:rPr>
              <a:t>Design </a:t>
            </a:r>
            <a:r>
              <a:rPr lang="en-US" dirty="0">
                <a:latin typeface="Arial" charset="0"/>
              </a:rPr>
              <a:t>Verification</a:t>
            </a:r>
          </a:p>
        </p:txBody>
      </p:sp>
      <p:sp>
        <p:nvSpPr>
          <p:cNvPr id="2" name="Subtitle 1"/>
          <p:cNvSpPr>
            <a:spLocks noGrp="1"/>
          </p:cNvSpPr>
          <p:nvPr>
            <p:ph type="subTitle" idx="1"/>
          </p:nvPr>
        </p:nvSpPr>
        <p:spPr/>
        <p:txBody>
          <a:bodyPr/>
          <a:lstStyle/>
          <a:p>
            <a:endParaRPr lang="en-US"/>
          </a:p>
        </p:txBody>
      </p:sp>
    </p:spTree>
    <p:extLst>
      <p:ext uri="{BB962C8B-B14F-4D97-AF65-F5344CB8AC3E}">
        <p14:creationId xmlns:p14="http://schemas.microsoft.com/office/powerpoint/2010/main" val="41377403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4098"/>
          <p:cNvSpPr>
            <a:spLocks noGrp="1" noChangeArrowheads="1"/>
          </p:cNvSpPr>
          <p:nvPr>
            <p:ph type="title"/>
          </p:nvPr>
        </p:nvSpPr>
        <p:spPr/>
        <p:txBody>
          <a:bodyPr/>
          <a:lstStyle/>
          <a:p>
            <a:r>
              <a:rPr lang="en-US" smtClean="0"/>
              <a:t>Execution Tables -2</a:t>
            </a:r>
            <a:endParaRPr lang="en-US"/>
          </a:p>
        </p:txBody>
      </p:sp>
      <p:sp>
        <p:nvSpPr>
          <p:cNvPr id="11267" name="Rectangle 4099"/>
          <p:cNvSpPr>
            <a:spLocks noGrp="1" noChangeArrowheads="1"/>
          </p:cNvSpPr>
          <p:nvPr>
            <p:ph idx="1"/>
          </p:nvPr>
        </p:nvSpPr>
        <p:spPr/>
        <p:txBody>
          <a:bodyPr/>
          <a:lstStyle/>
          <a:p>
            <a:r>
              <a:rPr lang="en-US" smtClean="0"/>
              <a:t>The advantages of execution tables are that they</a:t>
            </a:r>
          </a:p>
          <a:p>
            <a:pPr lvl="1"/>
            <a:r>
              <a:rPr lang="en-US" smtClean="0"/>
              <a:t>are simple</a:t>
            </a:r>
          </a:p>
          <a:p>
            <a:pPr lvl="1"/>
            <a:r>
              <a:rPr lang="en-US" smtClean="0"/>
              <a:t>give reliable results</a:t>
            </a:r>
          </a:p>
          <a:p>
            <a:endParaRPr lang="en-US" smtClean="0"/>
          </a:p>
          <a:p>
            <a:r>
              <a:rPr lang="en-US" smtClean="0"/>
              <a:t>The disadvantages of execution tables are that they</a:t>
            </a:r>
          </a:p>
          <a:p>
            <a:pPr lvl="1"/>
            <a:r>
              <a:rPr lang="en-US" smtClean="0"/>
              <a:t>check only one case at a time</a:t>
            </a:r>
          </a:p>
          <a:p>
            <a:pPr lvl="1"/>
            <a:r>
              <a:rPr lang="en-US" smtClean="0"/>
              <a:t>are time-consuming</a:t>
            </a:r>
          </a:p>
          <a:p>
            <a:pPr lvl="1"/>
            <a:r>
              <a:rPr lang="en-US" smtClean="0"/>
              <a:t>are subject to human error</a:t>
            </a:r>
            <a:endParaRPr lang="en-US"/>
          </a:p>
        </p:txBody>
      </p:sp>
      <p:pic>
        <p:nvPicPr>
          <p:cNvPr id="7" name="Picture 7" descr="C:\Documents and Settings\tchick\Local Settings\Temporary Internet Files\Content.IE5\IJOLA5U7\MCj0370210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71342" y="67204"/>
            <a:ext cx="1311275" cy="908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1378882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smtClean="0"/>
              <a:t>Execution Table Procedure</a:t>
            </a:r>
            <a:endParaRPr lang="en-US"/>
          </a:p>
        </p:txBody>
      </p:sp>
      <p:sp>
        <p:nvSpPr>
          <p:cNvPr id="12291" name="Rectangle 3"/>
          <p:cNvSpPr>
            <a:spLocks noGrp="1" noChangeArrowheads="1"/>
          </p:cNvSpPr>
          <p:nvPr>
            <p:ph idx="1"/>
          </p:nvPr>
        </p:nvSpPr>
        <p:spPr/>
        <p:txBody>
          <a:bodyPr/>
          <a:lstStyle/>
          <a:p>
            <a:r>
              <a:rPr lang="en-US" smtClean="0"/>
              <a:t>To use an execution table</a:t>
            </a:r>
          </a:p>
          <a:p>
            <a:pPr lvl="1"/>
            <a:r>
              <a:rPr lang="en-US" smtClean="0"/>
              <a:t>identify the key program variables and enter them at the top of the table</a:t>
            </a:r>
          </a:p>
          <a:p>
            <a:pPr lvl="1"/>
            <a:r>
              <a:rPr lang="en-US" smtClean="0"/>
              <a:t>enter the principal program steps</a:t>
            </a:r>
          </a:p>
          <a:p>
            <a:pPr lvl="1"/>
            <a:r>
              <a:rPr lang="en-US" smtClean="0"/>
              <a:t>determine and enter the initial conditions</a:t>
            </a:r>
          </a:p>
          <a:p>
            <a:pPr lvl="1"/>
            <a:r>
              <a:rPr lang="en-US" smtClean="0"/>
              <a:t>trace the variable values through each program step</a:t>
            </a:r>
          </a:p>
          <a:p>
            <a:pPr lvl="1"/>
            <a:r>
              <a:rPr lang="en-US" smtClean="0"/>
              <a:t>use additional execution-table copies for each cyclic loop</a:t>
            </a:r>
            <a:endParaRPr lang="en-US"/>
          </a:p>
        </p:txBody>
      </p:sp>
      <p:pic>
        <p:nvPicPr>
          <p:cNvPr id="7" name="Picture 7" descr="C:\Documents and Settings\tchick\Local Settings\Temporary Internet Files\Content.IE5\IJOLA5U7\MCj0370210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71342" y="67204"/>
            <a:ext cx="1311275" cy="908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1395914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smtClean="0"/>
              <a:t>Trace Tables</a:t>
            </a:r>
            <a:endParaRPr lang="en-US"/>
          </a:p>
        </p:txBody>
      </p:sp>
      <p:sp>
        <p:nvSpPr>
          <p:cNvPr id="13315" name="Rectangle 3"/>
          <p:cNvSpPr>
            <a:spLocks noGrp="1" noChangeArrowheads="1"/>
          </p:cNvSpPr>
          <p:nvPr>
            <p:ph idx="1"/>
          </p:nvPr>
        </p:nvSpPr>
        <p:spPr/>
        <p:txBody>
          <a:bodyPr/>
          <a:lstStyle/>
          <a:p>
            <a:r>
              <a:rPr lang="en-US" smtClean="0"/>
              <a:t>The trace table is a generalized form of the execution table. </a:t>
            </a:r>
          </a:p>
          <a:p>
            <a:pPr lvl="1"/>
            <a:r>
              <a:rPr lang="en-US" smtClean="0"/>
              <a:t>With an execution table, you manually work through every test scenario.</a:t>
            </a:r>
          </a:p>
          <a:p>
            <a:pPr lvl="1"/>
            <a:r>
              <a:rPr lang="en-US" smtClean="0"/>
              <a:t>With a trace table, you first consider all the possible logical cases and select the test scenario for each one.</a:t>
            </a:r>
          </a:p>
          <a:p>
            <a:r>
              <a:rPr lang="en-US" smtClean="0"/>
              <a:t>Trace tables examine general program behavior, rather than verifying individual cases.</a:t>
            </a:r>
          </a:p>
          <a:p>
            <a:r>
              <a:rPr lang="en-US" smtClean="0"/>
              <a:t>Trace tables are much more efficient, and provides a more general proof, than execution tables.</a:t>
            </a:r>
            <a:endParaRPr lang="en-US" dirty="0" smtClean="0"/>
          </a:p>
        </p:txBody>
      </p:sp>
      <p:pic>
        <p:nvPicPr>
          <p:cNvPr id="13316" name="Picture 10" descr="C:\Documents and Settings\tchick\Local Settings\Temporary Internet Files\Content.IE5\ATUNA1IJ\MCj0378725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90392" y="69848"/>
            <a:ext cx="1281113" cy="1003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4253520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smtClean="0"/>
              <a:t>Case Checking </a:t>
            </a:r>
            <a:endParaRPr lang="en-US"/>
          </a:p>
        </p:txBody>
      </p:sp>
      <p:sp>
        <p:nvSpPr>
          <p:cNvPr id="14339" name="Rectangle 3"/>
          <p:cNvSpPr>
            <a:spLocks noGrp="1" noChangeArrowheads="1"/>
          </p:cNvSpPr>
          <p:nvPr>
            <p:ph idx="1"/>
          </p:nvPr>
        </p:nvSpPr>
        <p:spPr/>
        <p:txBody>
          <a:bodyPr/>
          <a:lstStyle/>
          <a:p>
            <a:r>
              <a:rPr lang="en-US" smtClean="0"/>
              <a:t>Case checking involves the following five steps.</a:t>
            </a:r>
          </a:p>
          <a:p>
            <a:r>
              <a:rPr lang="en-US" smtClean="0"/>
              <a:t>Examine the program to determine its behavior categories.</a:t>
            </a:r>
          </a:p>
          <a:p>
            <a:r>
              <a:rPr lang="en-US" smtClean="0"/>
              <a:t>For these categories, identify the cases to check. </a:t>
            </a:r>
          </a:p>
          <a:p>
            <a:r>
              <a:rPr lang="en-US" smtClean="0"/>
              <a:t>Check the cases to ensure that they cover all possible situations. </a:t>
            </a:r>
          </a:p>
          <a:p>
            <a:r>
              <a:rPr lang="en-US" smtClean="0"/>
              <a:t>Examine program behavior for each case.</a:t>
            </a:r>
          </a:p>
          <a:p>
            <a:r>
              <a:rPr lang="en-US" smtClean="0"/>
              <a:t>Once every case has been verified, program behavior has been verified.</a:t>
            </a:r>
            <a:endParaRPr lang="en-US"/>
          </a:p>
        </p:txBody>
      </p:sp>
      <p:pic>
        <p:nvPicPr>
          <p:cNvPr id="7" name="Picture 10" descr="C:\Documents and Settings\tchick\Local Settings\Temporary Internet Files\Content.IE5\ATUNA1IJ\MCj0378725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90392" y="69848"/>
            <a:ext cx="1281113" cy="1003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40420669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smtClean="0"/>
              <a:t>Trace Table Procedure</a:t>
            </a:r>
            <a:endParaRPr lang="en-US"/>
          </a:p>
        </p:txBody>
      </p:sp>
      <p:sp>
        <p:nvSpPr>
          <p:cNvPr id="15363" name="Rectangle 3"/>
          <p:cNvSpPr>
            <a:spLocks noGrp="1" noChangeArrowheads="1"/>
          </p:cNvSpPr>
          <p:nvPr>
            <p:ph idx="1"/>
          </p:nvPr>
        </p:nvSpPr>
        <p:spPr/>
        <p:txBody>
          <a:bodyPr/>
          <a:lstStyle/>
          <a:p>
            <a:pPr>
              <a:spcBef>
                <a:spcPts val="0"/>
              </a:spcBef>
              <a:spcAft>
                <a:spcPts val="600"/>
              </a:spcAft>
            </a:pPr>
            <a:r>
              <a:rPr lang="en-US" dirty="0" smtClean="0"/>
              <a:t>The trace table procedure is the same as that for the execution table, plus three steps.</a:t>
            </a:r>
          </a:p>
          <a:p>
            <a:pPr marL="515938" lvl="1" indent="-346075">
              <a:spcBef>
                <a:spcPts val="0"/>
              </a:spcBef>
              <a:spcAft>
                <a:spcPts val="600"/>
              </a:spcAft>
              <a:buFont typeface="+mj-lt"/>
              <a:buAutoNum type="arabicPeriod"/>
            </a:pPr>
            <a:r>
              <a:rPr lang="en-US" dirty="0" smtClean="0"/>
              <a:t>Identify the key program variables and enter them at the top of the table.</a:t>
            </a:r>
          </a:p>
          <a:p>
            <a:pPr marL="515938" lvl="1" indent="-346075">
              <a:spcBef>
                <a:spcPts val="0"/>
              </a:spcBef>
              <a:spcAft>
                <a:spcPts val="600"/>
              </a:spcAft>
              <a:buFont typeface="+mj-lt"/>
              <a:buAutoNum type="arabicPeriod"/>
            </a:pPr>
            <a:r>
              <a:rPr lang="en-US" dirty="0" smtClean="0"/>
              <a:t>Enter the principal program steps.</a:t>
            </a:r>
          </a:p>
          <a:p>
            <a:pPr marL="515938" lvl="1" indent="-346075">
              <a:spcBef>
                <a:spcPts val="0"/>
              </a:spcBef>
              <a:spcAft>
                <a:spcPts val="600"/>
              </a:spcAft>
              <a:buFont typeface="+mj-lt"/>
              <a:buAutoNum type="arabicPeriod"/>
            </a:pPr>
            <a:r>
              <a:rPr lang="en-US" b="1" i="1" dirty="0" smtClean="0"/>
              <a:t>Identify symbolic execution possibilities.</a:t>
            </a:r>
          </a:p>
          <a:p>
            <a:pPr marL="515938" lvl="1" indent="-346075">
              <a:spcBef>
                <a:spcPts val="0"/>
              </a:spcBef>
              <a:spcAft>
                <a:spcPts val="600"/>
              </a:spcAft>
              <a:buFont typeface="+mj-lt"/>
              <a:buAutoNum type="arabicPeriod"/>
            </a:pPr>
            <a:r>
              <a:rPr lang="en-US" b="1" i="1" dirty="0" smtClean="0"/>
              <a:t>Define all of the possible cases and select those to check.</a:t>
            </a:r>
          </a:p>
          <a:p>
            <a:pPr marL="515938" lvl="1" indent="-346075">
              <a:spcBef>
                <a:spcPts val="0"/>
              </a:spcBef>
              <a:spcAft>
                <a:spcPts val="600"/>
              </a:spcAft>
              <a:buFont typeface="+mj-lt"/>
              <a:buAutoNum type="arabicPeriod"/>
            </a:pPr>
            <a:r>
              <a:rPr lang="en-US" dirty="0" smtClean="0"/>
              <a:t>Determine and enter the initial conditions.</a:t>
            </a:r>
          </a:p>
          <a:p>
            <a:pPr marL="515938" lvl="1" indent="-346075">
              <a:spcBef>
                <a:spcPts val="0"/>
              </a:spcBef>
              <a:spcAft>
                <a:spcPts val="600"/>
              </a:spcAft>
              <a:buFont typeface="+mj-lt"/>
              <a:buAutoNum type="arabicPeriod"/>
            </a:pPr>
            <a:r>
              <a:rPr lang="en-US" dirty="0" smtClean="0"/>
              <a:t>Trace the variable values through each program step.</a:t>
            </a:r>
          </a:p>
          <a:p>
            <a:pPr marL="515938" lvl="1" indent="-346075">
              <a:spcBef>
                <a:spcPts val="0"/>
              </a:spcBef>
              <a:spcAft>
                <a:spcPts val="600"/>
              </a:spcAft>
              <a:buFont typeface="+mj-lt"/>
              <a:buAutoNum type="arabicPeriod"/>
            </a:pPr>
            <a:r>
              <a:rPr lang="en-US" dirty="0" smtClean="0"/>
              <a:t>Use additional trace-table copies for each cyclic loop.</a:t>
            </a:r>
          </a:p>
          <a:p>
            <a:pPr marL="515938" lvl="1" indent="-346075">
              <a:spcBef>
                <a:spcPts val="0"/>
              </a:spcBef>
              <a:spcAft>
                <a:spcPts val="600"/>
              </a:spcAft>
              <a:buFont typeface="+mj-lt"/>
              <a:buAutoNum type="arabicPeriod"/>
            </a:pPr>
            <a:r>
              <a:rPr lang="en-US" b="1" i="1" dirty="0" smtClean="0"/>
              <a:t>For multi-cycle loops, group intermediate steps if their results are obvious.</a:t>
            </a:r>
            <a:endParaRPr lang="en-US" b="1" i="1" dirty="0"/>
          </a:p>
        </p:txBody>
      </p:sp>
      <p:pic>
        <p:nvPicPr>
          <p:cNvPr id="7" name="Picture 10" descr="C:\Documents and Settings\tchick\Local Settings\Temporary Internet Files\Content.IE5\ATUNA1IJ\MCj0378725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90392" y="69848"/>
            <a:ext cx="1281113" cy="1003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1472991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smtClean="0"/>
              <a:t>Trace Table Example -1</a:t>
            </a:r>
            <a:endParaRPr lang="en-US"/>
          </a:p>
        </p:txBody>
      </p:sp>
      <p:sp>
        <p:nvSpPr>
          <p:cNvPr id="16387" name="Rectangle 3"/>
          <p:cNvSpPr>
            <a:spLocks noGrp="1" noChangeArrowheads="1"/>
          </p:cNvSpPr>
          <p:nvPr>
            <p:ph idx="1"/>
          </p:nvPr>
        </p:nvSpPr>
        <p:spPr/>
        <p:txBody>
          <a:bodyPr/>
          <a:lstStyle/>
          <a:p>
            <a:r>
              <a:rPr lang="en-US" smtClean="0"/>
              <a:t>The ClearSpaces routine clears trailing spaces from an input string and sets the value of state.</a:t>
            </a:r>
          </a:p>
          <a:p>
            <a:r>
              <a:rPr lang="en-US" smtClean="0"/>
              <a:t>The functional specification for ClearSpaces is</a:t>
            </a:r>
            <a:endParaRPr lang="en-US"/>
          </a:p>
        </p:txBody>
      </p:sp>
      <p:sp>
        <p:nvSpPr>
          <p:cNvPr id="16388" name="Text Box 16"/>
          <p:cNvSpPr txBox="1">
            <a:spLocks noChangeArrowheads="1"/>
          </p:cNvSpPr>
          <p:nvPr/>
        </p:nvSpPr>
        <p:spPr bwMode="auto">
          <a:xfrm>
            <a:off x="388938" y="5050367"/>
            <a:ext cx="7681913" cy="152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lvl1pPr eaLnBrk="0" hangingPunct="0">
              <a:defRPr sz="1000">
                <a:solidFill>
                  <a:schemeClr val="tx1"/>
                </a:solidFill>
                <a:latin typeface="Arial" charset="0"/>
                <a:ea typeface="ＭＳ Ｐゴシック" charset="0"/>
                <a:cs typeface="ＭＳ Ｐゴシック" charset="0"/>
              </a:defRPr>
            </a:lvl1pPr>
            <a:lvl2pPr marL="742950" indent="-285750" eaLnBrk="0" hangingPunct="0">
              <a:defRPr sz="1000">
                <a:solidFill>
                  <a:schemeClr val="tx1"/>
                </a:solidFill>
                <a:latin typeface="Arial" charset="0"/>
                <a:ea typeface="ＭＳ Ｐゴシック" charset="0"/>
              </a:defRPr>
            </a:lvl2pPr>
            <a:lvl3pPr marL="1143000" indent="-228600" eaLnBrk="0" hangingPunct="0">
              <a:defRPr sz="1000">
                <a:solidFill>
                  <a:schemeClr val="tx1"/>
                </a:solidFill>
                <a:latin typeface="Arial" charset="0"/>
                <a:ea typeface="ＭＳ Ｐゴシック" charset="0"/>
              </a:defRPr>
            </a:lvl3pPr>
            <a:lvl4pPr marL="1600200" indent="-228600" eaLnBrk="0" hangingPunct="0">
              <a:defRPr sz="1000">
                <a:solidFill>
                  <a:schemeClr val="tx1"/>
                </a:solidFill>
                <a:latin typeface="Arial" charset="0"/>
                <a:ea typeface="ＭＳ Ｐゴシック" charset="0"/>
              </a:defRPr>
            </a:lvl4pPr>
            <a:lvl5pPr marL="2057400" indent="-228600" eaLnBrk="0" hangingPunct="0">
              <a:defRPr sz="1000">
                <a:solidFill>
                  <a:schemeClr val="tx1"/>
                </a:solidFill>
                <a:latin typeface="Arial" charset="0"/>
                <a:ea typeface="ＭＳ Ｐゴシック" charset="0"/>
              </a:defRPr>
            </a:lvl5pPr>
            <a:lvl6pPr marL="2514600" indent="-228600" eaLnBrk="0" fontAlgn="base" hangingPunct="0">
              <a:spcBef>
                <a:spcPct val="30000"/>
              </a:spcBef>
              <a:spcAft>
                <a:spcPct val="0"/>
              </a:spcAft>
              <a:defRPr sz="1000">
                <a:solidFill>
                  <a:schemeClr val="tx1"/>
                </a:solidFill>
                <a:latin typeface="Arial" charset="0"/>
                <a:ea typeface="ＭＳ Ｐゴシック" charset="0"/>
              </a:defRPr>
            </a:lvl6pPr>
            <a:lvl7pPr marL="2971800" indent="-228600" eaLnBrk="0" fontAlgn="base" hangingPunct="0">
              <a:spcBef>
                <a:spcPct val="30000"/>
              </a:spcBef>
              <a:spcAft>
                <a:spcPct val="0"/>
              </a:spcAft>
              <a:defRPr sz="1000">
                <a:solidFill>
                  <a:schemeClr val="tx1"/>
                </a:solidFill>
                <a:latin typeface="Arial" charset="0"/>
                <a:ea typeface="ＭＳ Ｐゴシック" charset="0"/>
              </a:defRPr>
            </a:lvl7pPr>
            <a:lvl8pPr marL="3429000" indent="-228600" eaLnBrk="0" fontAlgn="base" hangingPunct="0">
              <a:spcBef>
                <a:spcPct val="30000"/>
              </a:spcBef>
              <a:spcAft>
                <a:spcPct val="0"/>
              </a:spcAft>
              <a:defRPr sz="1000">
                <a:solidFill>
                  <a:schemeClr val="tx1"/>
                </a:solidFill>
                <a:latin typeface="Arial" charset="0"/>
                <a:ea typeface="ＭＳ Ｐゴシック" charset="0"/>
              </a:defRPr>
            </a:lvl8pPr>
            <a:lvl9pPr marL="3886200" indent="-228600" eaLnBrk="0" fontAlgn="base" hangingPunct="0">
              <a:spcBef>
                <a:spcPct val="30000"/>
              </a:spcBef>
              <a:spcAft>
                <a:spcPct val="0"/>
              </a:spcAft>
              <a:defRPr sz="1000">
                <a:solidFill>
                  <a:schemeClr val="tx1"/>
                </a:solidFill>
                <a:latin typeface="Arial" charset="0"/>
                <a:ea typeface="ＭＳ Ｐゴシック" charset="0"/>
              </a:defRPr>
            </a:lvl9pPr>
          </a:lstStyle>
          <a:p>
            <a:pPr eaLnBrk="1" hangingPunct="1"/>
            <a:r>
              <a:rPr lang="en-US" dirty="0"/>
              <a:t>The following example omits the Length = 0 test.</a:t>
            </a:r>
          </a:p>
        </p:txBody>
      </p:sp>
      <p:pic>
        <p:nvPicPr>
          <p:cNvPr id="16389" name="Picture 23" descr="s2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8938" y="2382838"/>
            <a:ext cx="7723187" cy="25542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 name="Picture 10" descr="C:\Documents and Settings\tchick\Local Settings\Temporary Internet Files\Content.IE5\ATUNA1IJ\MCj03787250000[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790392" y="69848"/>
            <a:ext cx="1281113" cy="1003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9059431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smtClean="0"/>
              <a:t>Trace Table Example -2 </a:t>
            </a:r>
            <a:endParaRPr lang="en-US"/>
          </a:p>
        </p:txBody>
      </p:sp>
      <p:sp>
        <p:nvSpPr>
          <p:cNvPr id="2" name="Content Placeholder 1"/>
          <p:cNvSpPr>
            <a:spLocks noGrp="1"/>
          </p:cNvSpPr>
          <p:nvPr>
            <p:ph idx="1"/>
          </p:nvPr>
        </p:nvSpPr>
        <p:spPr/>
        <p:txBody>
          <a:bodyPr/>
          <a:lstStyle/>
          <a:p>
            <a:r>
              <a:rPr lang="en-US" dirty="0" smtClean="0"/>
              <a:t>Steps 1 &amp; 2: identify key variables and enter principal </a:t>
            </a:r>
            <a:br>
              <a:rPr lang="en-US" dirty="0" smtClean="0"/>
            </a:br>
            <a:r>
              <a:rPr lang="en-US" dirty="0" smtClean="0"/>
              <a:t>program steps.</a:t>
            </a:r>
            <a:endParaRPr lang="en-US" dirty="0"/>
          </a:p>
        </p:txBody>
      </p:sp>
      <p:grpSp>
        <p:nvGrpSpPr>
          <p:cNvPr id="17412" name="Group 45"/>
          <p:cNvGrpSpPr>
            <a:grpSpLocks/>
          </p:cNvGrpSpPr>
          <p:nvPr/>
        </p:nvGrpSpPr>
        <p:grpSpPr bwMode="auto">
          <a:xfrm>
            <a:off x="460375" y="1876426"/>
            <a:ext cx="7853363" cy="4278842"/>
            <a:chOff x="290" y="895"/>
            <a:chExt cx="4947" cy="2835"/>
          </a:xfrm>
        </p:grpSpPr>
        <p:sp>
          <p:nvSpPr>
            <p:cNvPr id="17414" name="Rectangle 4"/>
            <p:cNvSpPr>
              <a:spLocks noChangeArrowheads="1"/>
            </p:cNvSpPr>
            <p:nvPr/>
          </p:nvSpPr>
          <p:spPr bwMode="auto">
            <a:xfrm>
              <a:off x="296" y="895"/>
              <a:ext cx="4938" cy="2831"/>
            </a:xfrm>
            <a:prstGeom prst="rect">
              <a:avLst/>
            </a:prstGeom>
            <a:noFill/>
            <a:ln w="12700">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wrap="none" anchor="ctr"/>
            <a:lstStyle/>
            <a:p>
              <a:endParaRPr lang="en-US" sz="1600">
                <a:latin typeface="Arial"/>
                <a:cs typeface="Arial"/>
              </a:endParaRPr>
            </a:p>
          </p:txBody>
        </p:sp>
        <p:sp>
          <p:nvSpPr>
            <p:cNvPr id="17415" name="Line 5"/>
            <p:cNvSpPr>
              <a:spLocks noChangeShapeType="1"/>
            </p:cNvSpPr>
            <p:nvPr/>
          </p:nvSpPr>
          <p:spPr bwMode="auto">
            <a:xfrm>
              <a:off x="300" y="1159"/>
              <a:ext cx="4937"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xmlns="">
                  <a:noFill/>
                </a14:hiddenFill>
              </a:ext>
            </a:extLst>
          </p:spPr>
          <p:txBody>
            <a:bodyPr wrap="none" anchor="ctr"/>
            <a:lstStyle/>
            <a:p>
              <a:endParaRPr lang="en-US" sz="1600">
                <a:latin typeface="Arial"/>
                <a:cs typeface="Arial"/>
              </a:endParaRPr>
            </a:p>
          </p:txBody>
        </p:sp>
        <p:sp>
          <p:nvSpPr>
            <p:cNvPr id="17416" name="Line 6"/>
            <p:cNvSpPr>
              <a:spLocks noChangeShapeType="1"/>
            </p:cNvSpPr>
            <p:nvPr/>
          </p:nvSpPr>
          <p:spPr bwMode="auto">
            <a:xfrm>
              <a:off x="300" y="1447"/>
              <a:ext cx="4937"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xmlns="">
                  <a:noFill/>
                </a14:hiddenFill>
              </a:ext>
            </a:extLst>
          </p:spPr>
          <p:txBody>
            <a:bodyPr wrap="none" anchor="ctr"/>
            <a:lstStyle/>
            <a:p>
              <a:endParaRPr lang="en-US" sz="1600">
                <a:latin typeface="Arial"/>
                <a:cs typeface="Arial"/>
              </a:endParaRPr>
            </a:p>
          </p:txBody>
        </p:sp>
        <p:sp>
          <p:nvSpPr>
            <p:cNvPr id="17417" name="Line 7"/>
            <p:cNvSpPr>
              <a:spLocks noChangeShapeType="1"/>
            </p:cNvSpPr>
            <p:nvPr/>
          </p:nvSpPr>
          <p:spPr bwMode="auto">
            <a:xfrm>
              <a:off x="300" y="1842"/>
              <a:ext cx="4937"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xmlns="">
                  <a:noFill/>
                </a14:hiddenFill>
              </a:ext>
            </a:extLst>
          </p:spPr>
          <p:txBody>
            <a:bodyPr wrap="none" anchor="ctr"/>
            <a:lstStyle/>
            <a:p>
              <a:endParaRPr lang="en-US" sz="1600">
                <a:latin typeface="Arial"/>
                <a:cs typeface="Arial"/>
              </a:endParaRPr>
            </a:p>
          </p:txBody>
        </p:sp>
        <p:sp>
          <p:nvSpPr>
            <p:cNvPr id="17418" name="Line 8"/>
            <p:cNvSpPr>
              <a:spLocks noChangeShapeType="1"/>
            </p:cNvSpPr>
            <p:nvPr/>
          </p:nvSpPr>
          <p:spPr bwMode="auto">
            <a:xfrm>
              <a:off x="300" y="2155"/>
              <a:ext cx="4937"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xmlns="">
                  <a:noFill/>
                </a14:hiddenFill>
              </a:ext>
            </a:extLst>
          </p:spPr>
          <p:txBody>
            <a:bodyPr wrap="none" anchor="ctr"/>
            <a:lstStyle/>
            <a:p>
              <a:endParaRPr lang="en-US" sz="1600">
                <a:latin typeface="Arial"/>
                <a:cs typeface="Arial"/>
              </a:endParaRPr>
            </a:p>
          </p:txBody>
        </p:sp>
        <p:sp>
          <p:nvSpPr>
            <p:cNvPr id="17419" name="Line 9"/>
            <p:cNvSpPr>
              <a:spLocks noChangeShapeType="1"/>
            </p:cNvSpPr>
            <p:nvPr/>
          </p:nvSpPr>
          <p:spPr bwMode="auto">
            <a:xfrm>
              <a:off x="300" y="2479"/>
              <a:ext cx="4937"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xmlns="">
                  <a:noFill/>
                </a14:hiddenFill>
              </a:ext>
            </a:extLst>
          </p:spPr>
          <p:txBody>
            <a:bodyPr wrap="none" anchor="ctr"/>
            <a:lstStyle/>
            <a:p>
              <a:endParaRPr lang="en-US" sz="1600">
                <a:latin typeface="Arial"/>
                <a:cs typeface="Arial"/>
              </a:endParaRPr>
            </a:p>
          </p:txBody>
        </p:sp>
        <p:sp>
          <p:nvSpPr>
            <p:cNvPr id="17420" name="Line 10"/>
            <p:cNvSpPr>
              <a:spLocks noChangeShapeType="1"/>
            </p:cNvSpPr>
            <p:nvPr/>
          </p:nvSpPr>
          <p:spPr bwMode="auto">
            <a:xfrm>
              <a:off x="300" y="3413"/>
              <a:ext cx="4937"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xmlns="">
                  <a:noFill/>
                </a14:hiddenFill>
              </a:ext>
            </a:extLst>
          </p:spPr>
          <p:txBody>
            <a:bodyPr wrap="none" anchor="ctr"/>
            <a:lstStyle/>
            <a:p>
              <a:endParaRPr lang="en-US" sz="1600">
                <a:latin typeface="Arial"/>
                <a:cs typeface="Arial"/>
              </a:endParaRPr>
            </a:p>
          </p:txBody>
        </p:sp>
        <p:sp>
          <p:nvSpPr>
            <p:cNvPr id="17421" name="Line 11"/>
            <p:cNvSpPr>
              <a:spLocks noChangeShapeType="1"/>
            </p:cNvSpPr>
            <p:nvPr/>
          </p:nvSpPr>
          <p:spPr bwMode="auto">
            <a:xfrm>
              <a:off x="300" y="3727"/>
              <a:ext cx="4937"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xmlns="">
                  <a:noFill/>
                </a14:hiddenFill>
              </a:ext>
            </a:extLst>
          </p:spPr>
          <p:txBody>
            <a:bodyPr wrap="none" anchor="ctr"/>
            <a:lstStyle/>
            <a:p>
              <a:endParaRPr lang="en-US" sz="1600">
                <a:latin typeface="Arial"/>
                <a:cs typeface="Arial"/>
              </a:endParaRPr>
            </a:p>
          </p:txBody>
        </p:sp>
        <p:sp>
          <p:nvSpPr>
            <p:cNvPr id="17422" name="Rectangle 12"/>
            <p:cNvSpPr>
              <a:spLocks noChangeArrowheads="1"/>
            </p:cNvSpPr>
            <p:nvPr/>
          </p:nvSpPr>
          <p:spPr bwMode="auto">
            <a:xfrm>
              <a:off x="411" y="931"/>
              <a:ext cx="119" cy="2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endParaRPr lang="en-US" sz="1600" b="1">
                <a:latin typeface="Arial"/>
                <a:cs typeface="Arial"/>
              </a:endParaRPr>
            </a:p>
          </p:txBody>
        </p:sp>
        <p:sp>
          <p:nvSpPr>
            <p:cNvPr id="17423" name="Rectangle 13"/>
            <p:cNvSpPr>
              <a:spLocks noChangeArrowheads="1"/>
            </p:cNvSpPr>
            <p:nvPr/>
          </p:nvSpPr>
          <p:spPr bwMode="auto">
            <a:xfrm>
              <a:off x="2387" y="936"/>
              <a:ext cx="2597" cy="2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600" b="1">
                  <a:latin typeface="Arial"/>
                  <a:cs typeface="Arial"/>
                </a:rPr>
                <a:t>ClearSpaces(var Input: string; State: int)</a:t>
              </a:r>
            </a:p>
          </p:txBody>
        </p:sp>
        <p:sp>
          <p:nvSpPr>
            <p:cNvPr id="17424" name="Line 14"/>
            <p:cNvSpPr>
              <a:spLocks noChangeShapeType="1"/>
            </p:cNvSpPr>
            <p:nvPr/>
          </p:nvSpPr>
          <p:spPr bwMode="auto">
            <a:xfrm>
              <a:off x="567" y="1164"/>
              <a:ext cx="13" cy="2566"/>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xmlns="">
                  <a:noFill/>
                </a14:hiddenFill>
              </a:ext>
            </a:extLst>
          </p:spPr>
          <p:txBody>
            <a:bodyPr wrap="none" anchor="ctr"/>
            <a:lstStyle/>
            <a:p>
              <a:endParaRPr lang="en-US" sz="1600">
                <a:latin typeface="Arial"/>
                <a:cs typeface="Arial"/>
              </a:endParaRPr>
            </a:p>
          </p:txBody>
        </p:sp>
        <p:sp>
          <p:nvSpPr>
            <p:cNvPr id="17425" name="Line 15"/>
            <p:cNvSpPr>
              <a:spLocks noChangeShapeType="1"/>
            </p:cNvSpPr>
            <p:nvPr/>
          </p:nvSpPr>
          <p:spPr bwMode="auto">
            <a:xfrm flipH="1">
              <a:off x="4784" y="1158"/>
              <a:ext cx="0" cy="2569"/>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xmlns="">
                  <a:noFill/>
                </a14:hiddenFill>
              </a:ext>
            </a:extLst>
          </p:spPr>
          <p:txBody>
            <a:bodyPr wrap="none" anchor="ctr"/>
            <a:lstStyle/>
            <a:p>
              <a:endParaRPr lang="en-US" sz="1600">
                <a:latin typeface="Arial"/>
                <a:cs typeface="Arial"/>
              </a:endParaRPr>
            </a:p>
          </p:txBody>
        </p:sp>
        <p:sp>
          <p:nvSpPr>
            <p:cNvPr id="17426" name="Line 16"/>
            <p:cNvSpPr>
              <a:spLocks noChangeShapeType="1"/>
            </p:cNvSpPr>
            <p:nvPr/>
          </p:nvSpPr>
          <p:spPr bwMode="auto">
            <a:xfrm>
              <a:off x="4213" y="1155"/>
              <a:ext cx="3" cy="2568"/>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xmlns="">
                  <a:noFill/>
                </a14:hiddenFill>
              </a:ext>
            </a:extLst>
          </p:spPr>
          <p:txBody>
            <a:bodyPr wrap="none" anchor="ctr"/>
            <a:lstStyle/>
            <a:p>
              <a:endParaRPr lang="en-US" sz="1600">
                <a:latin typeface="Arial"/>
                <a:cs typeface="Arial"/>
              </a:endParaRPr>
            </a:p>
          </p:txBody>
        </p:sp>
        <p:sp>
          <p:nvSpPr>
            <p:cNvPr id="17427" name="Line 17"/>
            <p:cNvSpPr>
              <a:spLocks noChangeShapeType="1"/>
            </p:cNvSpPr>
            <p:nvPr/>
          </p:nvSpPr>
          <p:spPr bwMode="auto">
            <a:xfrm>
              <a:off x="3653" y="1157"/>
              <a:ext cx="0" cy="2566"/>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xmlns="">
                  <a:noFill/>
                </a14:hiddenFill>
              </a:ext>
            </a:extLst>
          </p:spPr>
          <p:txBody>
            <a:bodyPr wrap="none" anchor="ctr"/>
            <a:lstStyle/>
            <a:p>
              <a:endParaRPr lang="en-US" sz="1600">
                <a:latin typeface="Arial"/>
                <a:cs typeface="Arial"/>
              </a:endParaRPr>
            </a:p>
          </p:txBody>
        </p:sp>
        <p:sp>
          <p:nvSpPr>
            <p:cNvPr id="17428" name="Line 18"/>
            <p:cNvSpPr>
              <a:spLocks noChangeShapeType="1"/>
            </p:cNvSpPr>
            <p:nvPr/>
          </p:nvSpPr>
          <p:spPr bwMode="auto">
            <a:xfrm>
              <a:off x="2933" y="1158"/>
              <a:ext cx="0" cy="2572"/>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xmlns="">
                  <a:noFill/>
                </a14:hiddenFill>
              </a:ext>
            </a:extLst>
          </p:spPr>
          <p:txBody>
            <a:bodyPr wrap="none" anchor="ctr"/>
            <a:lstStyle/>
            <a:p>
              <a:endParaRPr lang="en-US" sz="1600">
                <a:latin typeface="Arial"/>
                <a:cs typeface="Arial"/>
              </a:endParaRPr>
            </a:p>
          </p:txBody>
        </p:sp>
        <p:sp>
          <p:nvSpPr>
            <p:cNvPr id="17429" name="Rectangle 19"/>
            <p:cNvSpPr>
              <a:spLocks noChangeArrowheads="1"/>
            </p:cNvSpPr>
            <p:nvPr/>
          </p:nvSpPr>
          <p:spPr bwMode="auto">
            <a:xfrm>
              <a:off x="290" y="1216"/>
              <a:ext cx="191" cy="2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600" b="1">
                  <a:latin typeface="Arial"/>
                  <a:cs typeface="Arial"/>
                </a:rPr>
                <a:t>#</a:t>
              </a:r>
            </a:p>
          </p:txBody>
        </p:sp>
        <p:sp>
          <p:nvSpPr>
            <p:cNvPr id="17430" name="Rectangle 20"/>
            <p:cNvSpPr>
              <a:spLocks noChangeArrowheads="1"/>
            </p:cNvSpPr>
            <p:nvPr/>
          </p:nvSpPr>
          <p:spPr bwMode="auto">
            <a:xfrm>
              <a:off x="362" y="1540"/>
              <a:ext cx="191" cy="2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600" b="1">
                  <a:latin typeface="Arial"/>
                  <a:cs typeface="Arial"/>
                </a:rPr>
                <a:t>1</a:t>
              </a:r>
            </a:p>
          </p:txBody>
        </p:sp>
        <p:sp>
          <p:nvSpPr>
            <p:cNvPr id="17431" name="Rectangle 21"/>
            <p:cNvSpPr>
              <a:spLocks noChangeArrowheads="1"/>
            </p:cNvSpPr>
            <p:nvPr/>
          </p:nvSpPr>
          <p:spPr bwMode="auto">
            <a:xfrm>
              <a:off x="354" y="1884"/>
              <a:ext cx="191" cy="2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600" b="1">
                  <a:latin typeface="Arial"/>
                  <a:cs typeface="Arial"/>
                </a:rPr>
                <a:t>2</a:t>
              </a:r>
            </a:p>
          </p:txBody>
        </p:sp>
        <p:sp>
          <p:nvSpPr>
            <p:cNvPr id="17432" name="Rectangle 22"/>
            <p:cNvSpPr>
              <a:spLocks noChangeArrowheads="1"/>
            </p:cNvSpPr>
            <p:nvPr/>
          </p:nvSpPr>
          <p:spPr bwMode="auto">
            <a:xfrm>
              <a:off x="346" y="2208"/>
              <a:ext cx="191" cy="2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600" b="1">
                  <a:latin typeface="Arial"/>
                  <a:cs typeface="Arial"/>
                </a:rPr>
                <a:t>3</a:t>
              </a:r>
            </a:p>
          </p:txBody>
        </p:sp>
        <p:sp>
          <p:nvSpPr>
            <p:cNvPr id="17433" name="Rectangle 23"/>
            <p:cNvSpPr>
              <a:spLocks noChangeArrowheads="1"/>
            </p:cNvSpPr>
            <p:nvPr/>
          </p:nvSpPr>
          <p:spPr bwMode="auto">
            <a:xfrm>
              <a:off x="339" y="2520"/>
              <a:ext cx="191" cy="2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600" b="1">
                  <a:latin typeface="Arial"/>
                  <a:cs typeface="Arial"/>
                </a:rPr>
                <a:t>4</a:t>
              </a:r>
            </a:p>
          </p:txBody>
        </p:sp>
        <p:sp>
          <p:nvSpPr>
            <p:cNvPr id="17434" name="Rectangle 24"/>
            <p:cNvSpPr>
              <a:spLocks noChangeArrowheads="1"/>
            </p:cNvSpPr>
            <p:nvPr/>
          </p:nvSpPr>
          <p:spPr bwMode="auto">
            <a:xfrm>
              <a:off x="347" y="2852"/>
              <a:ext cx="191" cy="2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600" b="1">
                  <a:latin typeface="Arial"/>
                  <a:cs typeface="Arial"/>
                </a:rPr>
                <a:t>5</a:t>
              </a:r>
            </a:p>
          </p:txBody>
        </p:sp>
        <p:sp>
          <p:nvSpPr>
            <p:cNvPr id="17435" name="Rectangle 25"/>
            <p:cNvSpPr>
              <a:spLocks noChangeArrowheads="1"/>
            </p:cNvSpPr>
            <p:nvPr/>
          </p:nvSpPr>
          <p:spPr bwMode="auto">
            <a:xfrm>
              <a:off x="343" y="3136"/>
              <a:ext cx="191" cy="2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600" b="1">
                  <a:latin typeface="Arial"/>
                  <a:cs typeface="Arial"/>
                </a:rPr>
                <a:t>6</a:t>
              </a:r>
            </a:p>
          </p:txBody>
        </p:sp>
        <p:sp>
          <p:nvSpPr>
            <p:cNvPr id="17436" name="Rectangle 26"/>
            <p:cNvSpPr>
              <a:spLocks noChangeArrowheads="1"/>
            </p:cNvSpPr>
            <p:nvPr/>
          </p:nvSpPr>
          <p:spPr bwMode="auto">
            <a:xfrm>
              <a:off x="610" y="1224"/>
              <a:ext cx="859" cy="2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600" b="1">
                  <a:latin typeface="Arial"/>
                  <a:cs typeface="Arial"/>
                </a:rPr>
                <a:t>Instructions</a:t>
              </a:r>
            </a:p>
          </p:txBody>
        </p:sp>
        <p:sp>
          <p:nvSpPr>
            <p:cNvPr id="17437" name="Rectangle 27"/>
            <p:cNvSpPr>
              <a:spLocks noChangeArrowheads="1"/>
            </p:cNvSpPr>
            <p:nvPr/>
          </p:nvSpPr>
          <p:spPr bwMode="auto">
            <a:xfrm>
              <a:off x="2903" y="1220"/>
              <a:ext cx="722" cy="2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600" b="1">
                  <a:latin typeface="Arial"/>
                  <a:cs typeface="Arial"/>
                </a:rPr>
                <a:t>Condition</a:t>
              </a:r>
            </a:p>
          </p:txBody>
        </p:sp>
        <p:sp>
          <p:nvSpPr>
            <p:cNvPr id="17438" name="Rectangle 28"/>
            <p:cNvSpPr>
              <a:spLocks noChangeArrowheads="1"/>
            </p:cNvSpPr>
            <p:nvPr/>
          </p:nvSpPr>
          <p:spPr bwMode="auto">
            <a:xfrm>
              <a:off x="3695" y="1224"/>
              <a:ext cx="435" cy="2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600" b="1">
                  <a:latin typeface="Arial"/>
                  <a:cs typeface="Arial"/>
                </a:rPr>
                <a:t>Input</a:t>
              </a:r>
            </a:p>
          </p:txBody>
        </p:sp>
        <p:sp>
          <p:nvSpPr>
            <p:cNvPr id="17439" name="Rectangle 29"/>
            <p:cNvSpPr>
              <a:spLocks noChangeArrowheads="1"/>
            </p:cNvSpPr>
            <p:nvPr/>
          </p:nvSpPr>
          <p:spPr bwMode="auto">
            <a:xfrm>
              <a:off x="4223" y="1220"/>
              <a:ext cx="550" cy="2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600" b="1">
                  <a:latin typeface="Arial"/>
                  <a:cs typeface="Arial"/>
                </a:rPr>
                <a:t>Length</a:t>
              </a:r>
            </a:p>
          </p:txBody>
        </p:sp>
        <p:sp>
          <p:nvSpPr>
            <p:cNvPr id="17440" name="Rectangle 30"/>
            <p:cNvSpPr>
              <a:spLocks noChangeArrowheads="1"/>
            </p:cNvSpPr>
            <p:nvPr/>
          </p:nvSpPr>
          <p:spPr bwMode="auto">
            <a:xfrm>
              <a:off x="4786" y="1224"/>
              <a:ext cx="435" cy="2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600" b="1">
                  <a:latin typeface="Arial"/>
                  <a:cs typeface="Arial"/>
                </a:rPr>
                <a:t>State</a:t>
              </a:r>
            </a:p>
          </p:txBody>
        </p:sp>
        <p:sp>
          <p:nvSpPr>
            <p:cNvPr id="17441" name="Rectangle 31"/>
            <p:cNvSpPr>
              <a:spLocks noChangeArrowheads="1"/>
            </p:cNvSpPr>
            <p:nvPr/>
          </p:nvSpPr>
          <p:spPr bwMode="auto">
            <a:xfrm>
              <a:off x="587" y="1488"/>
              <a:ext cx="1530" cy="35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600" b="1">
                  <a:latin typeface="Arial"/>
                  <a:cs typeface="Arial"/>
                </a:rPr>
                <a:t>Length := length(Input)</a:t>
              </a:r>
              <a:br>
                <a:rPr lang="en-US" sz="1600" b="1">
                  <a:latin typeface="Arial"/>
                  <a:cs typeface="Arial"/>
                </a:rPr>
              </a:br>
              <a:r>
                <a:rPr lang="en-US" sz="1600" b="1">
                  <a:latin typeface="Arial"/>
                  <a:cs typeface="Arial"/>
                </a:rPr>
                <a:t>State := 0</a:t>
              </a:r>
            </a:p>
          </p:txBody>
        </p:sp>
        <p:sp>
          <p:nvSpPr>
            <p:cNvPr id="17442" name="Rectangle 35"/>
            <p:cNvSpPr>
              <a:spLocks noChangeArrowheads="1"/>
            </p:cNvSpPr>
            <p:nvPr/>
          </p:nvSpPr>
          <p:spPr bwMode="auto">
            <a:xfrm>
              <a:off x="583" y="1896"/>
              <a:ext cx="507" cy="2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600" b="1">
                  <a:latin typeface="Arial"/>
                  <a:cs typeface="Arial"/>
                </a:rPr>
                <a:t>repeat</a:t>
              </a:r>
            </a:p>
          </p:txBody>
        </p:sp>
        <p:sp>
          <p:nvSpPr>
            <p:cNvPr id="17443" name="Rectangle 36"/>
            <p:cNvSpPr>
              <a:spLocks noChangeArrowheads="1"/>
            </p:cNvSpPr>
            <p:nvPr/>
          </p:nvSpPr>
          <p:spPr bwMode="auto">
            <a:xfrm>
              <a:off x="578" y="2208"/>
              <a:ext cx="1530" cy="35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231775" eaLnBrk="0" hangingPunct="0">
                <a:lnSpc>
                  <a:spcPct val="90000"/>
                </a:lnSpc>
              </a:pPr>
              <a:r>
                <a:rPr lang="en-US" sz="1600" b="1">
                  <a:latin typeface="Arial"/>
                  <a:cs typeface="Arial"/>
                </a:rPr>
                <a:t>	if Input[Length] = </a:t>
              </a:r>
              <a:r>
                <a:rPr lang="ja-JP" altLang="en-US" sz="1600" b="1">
                  <a:latin typeface="Arial"/>
                  <a:cs typeface="Arial"/>
                </a:rPr>
                <a:t>‘</a:t>
              </a:r>
              <a:r>
                <a:rPr lang="en-US" sz="1600" b="1">
                  <a:latin typeface="Arial"/>
                  <a:cs typeface="Arial"/>
                </a:rPr>
                <a:t> </a:t>
              </a:r>
              <a:r>
                <a:rPr lang="ja-JP" altLang="en-US" sz="1600" b="1">
                  <a:latin typeface="Arial"/>
                  <a:cs typeface="Arial"/>
                </a:rPr>
                <a:t>‘</a:t>
              </a:r>
              <a:endParaRPr lang="en-US" sz="1600" b="1">
                <a:latin typeface="Arial"/>
                <a:cs typeface="Arial"/>
              </a:endParaRPr>
            </a:p>
            <a:p>
              <a:pPr defTabSz="231775" eaLnBrk="0" hangingPunct="0">
                <a:lnSpc>
                  <a:spcPct val="90000"/>
                </a:lnSpc>
              </a:pPr>
              <a:endParaRPr lang="en-US" sz="1600" b="1">
                <a:latin typeface="Arial"/>
                <a:cs typeface="Arial"/>
              </a:endParaRPr>
            </a:p>
          </p:txBody>
        </p:sp>
        <p:sp>
          <p:nvSpPr>
            <p:cNvPr id="17444" name="Rectangle 37"/>
            <p:cNvSpPr>
              <a:spLocks noChangeArrowheads="1"/>
            </p:cNvSpPr>
            <p:nvPr/>
          </p:nvSpPr>
          <p:spPr bwMode="auto">
            <a:xfrm>
              <a:off x="577" y="2544"/>
              <a:ext cx="1653" cy="2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231775" eaLnBrk="0" hangingPunct="0">
                <a:lnSpc>
                  <a:spcPct val="90000"/>
                </a:lnSpc>
              </a:pPr>
              <a:r>
                <a:rPr lang="en-US" sz="1600" b="1">
                  <a:latin typeface="Arial"/>
                  <a:cs typeface="Arial"/>
                </a:rPr>
                <a:t>		Length := Length - 1</a:t>
              </a:r>
            </a:p>
          </p:txBody>
        </p:sp>
        <p:sp>
          <p:nvSpPr>
            <p:cNvPr id="17445" name="Rectangle 38"/>
            <p:cNvSpPr>
              <a:spLocks noChangeArrowheads="1"/>
            </p:cNvSpPr>
            <p:nvPr/>
          </p:nvSpPr>
          <p:spPr bwMode="auto">
            <a:xfrm>
              <a:off x="579" y="2844"/>
              <a:ext cx="1998" cy="2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231775" eaLnBrk="0" hangingPunct="0">
                <a:lnSpc>
                  <a:spcPct val="90000"/>
                </a:lnSpc>
              </a:pPr>
              <a:r>
                <a:rPr lang="en-US" sz="1600" b="1">
                  <a:latin typeface="Arial"/>
                  <a:cs typeface="Arial"/>
                </a:rPr>
                <a:t>		if State &lt; 2 State:=State+1</a:t>
              </a:r>
            </a:p>
          </p:txBody>
        </p:sp>
        <p:sp>
          <p:nvSpPr>
            <p:cNvPr id="17446" name="Rectangle 39"/>
            <p:cNvSpPr>
              <a:spLocks noChangeArrowheads="1"/>
            </p:cNvSpPr>
            <p:nvPr/>
          </p:nvSpPr>
          <p:spPr bwMode="auto">
            <a:xfrm>
              <a:off x="584" y="3140"/>
              <a:ext cx="1132" cy="2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231775" eaLnBrk="0" hangingPunct="0">
                <a:lnSpc>
                  <a:spcPct val="90000"/>
                </a:lnSpc>
              </a:pPr>
              <a:r>
                <a:rPr lang="en-US" sz="1600" b="1">
                  <a:latin typeface="Arial"/>
                  <a:cs typeface="Arial"/>
                </a:rPr>
                <a:t>	else State := 3</a:t>
              </a:r>
            </a:p>
          </p:txBody>
        </p:sp>
        <p:sp>
          <p:nvSpPr>
            <p:cNvPr id="17447" name="Rectangle 40"/>
            <p:cNvSpPr>
              <a:spLocks noChangeArrowheads="1"/>
            </p:cNvSpPr>
            <p:nvPr/>
          </p:nvSpPr>
          <p:spPr bwMode="auto">
            <a:xfrm>
              <a:off x="586" y="3452"/>
              <a:ext cx="1670" cy="2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600" b="1">
                  <a:latin typeface="Arial"/>
                  <a:cs typeface="Arial"/>
                </a:rPr>
                <a:t>until State=3 or Length=0</a:t>
              </a:r>
            </a:p>
          </p:txBody>
        </p:sp>
        <p:sp>
          <p:nvSpPr>
            <p:cNvPr id="17448" name="Line 41"/>
            <p:cNvSpPr>
              <a:spLocks noChangeShapeType="1"/>
            </p:cNvSpPr>
            <p:nvPr/>
          </p:nvSpPr>
          <p:spPr bwMode="auto">
            <a:xfrm>
              <a:off x="300" y="3105"/>
              <a:ext cx="4937"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xmlns="">
                  <a:noFill/>
                </a14:hiddenFill>
              </a:ext>
            </a:extLst>
          </p:spPr>
          <p:txBody>
            <a:bodyPr wrap="none" anchor="ctr"/>
            <a:lstStyle/>
            <a:p>
              <a:endParaRPr lang="en-US" sz="1600">
                <a:latin typeface="Arial"/>
                <a:cs typeface="Arial"/>
              </a:endParaRPr>
            </a:p>
          </p:txBody>
        </p:sp>
        <p:sp>
          <p:nvSpPr>
            <p:cNvPr id="17449" name="Line 42"/>
            <p:cNvSpPr>
              <a:spLocks noChangeShapeType="1"/>
            </p:cNvSpPr>
            <p:nvPr/>
          </p:nvSpPr>
          <p:spPr bwMode="auto">
            <a:xfrm>
              <a:off x="300" y="2799"/>
              <a:ext cx="4937"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xmlns="">
                  <a:noFill/>
                </a14:hiddenFill>
              </a:ext>
            </a:extLst>
          </p:spPr>
          <p:txBody>
            <a:bodyPr wrap="none" anchor="ctr"/>
            <a:lstStyle/>
            <a:p>
              <a:endParaRPr lang="en-US" sz="1600">
                <a:latin typeface="Arial"/>
                <a:cs typeface="Arial"/>
              </a:endParaRPr>
            </a:p>
          </p:txBody>
        </p:sp>
        <p:sp>
          <p:nvSpPr>
            <p:cNvPr id="17450" name="Rectangle 25"/>
            <p:cNvSpPr>
              <a:spLocks noChangeArrowheads="1"/>
            </p:cNvSpPr>
            <p:nvPr/>
          </p:nvSpPr>
          <p:spPr bwMode="auto">
            <a:xfrm>
              <a:off x="335" y="3476"/>
              <a:ext cx="274" cy="2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3662" tIns="46038" rIns="93662" bIns="46038">
              <a:spAutoFit/>
            </a:bodyPr>
            <a:lstStyle/>
            <a:p>
              <a:pPr defTabSz="1030288" eaLnBrk="0" hangingPunct="0">
                <a:lnSpc>
                  <a:spcPct val="90000"/>
                </a:lnSpc>
              </a:pPr>
              <a:r>
                <a:rPr lang="en-US" sz="1600" b="1">
                  <a:latin typeface="Arial"/>
                  <a:cs typeface="Arial"/>
                </a:rPr>
                <a:t>7</a:t>
              </a:r>
            </a:p>
          </p:txBody>
        </p:sp>
      </p:grpSp>
      <p:pic>
        <p:nvPicPr>
          <p:cNvPr id="47" name="Picture 10" descr="C:\Documents and Settings\tchick\Local Settings\Temporary Internet Files\Content.IE5\ATUNA1IJ\MCj0378725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90392" y="69848"/>
            <a:ext cx="1281113" cy="1003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9011314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US" smtClean="0"/>
              <a:t>Trace Table Example -3</a:t>
            </a:r>
            <a:endParaRPr lang="en-US"/>
          </a:p>
        </p:txBody>
      </p:sp>
      <p:sp>
        <p:nvSpPr>
          <p:cNvPr id="18435" name="Rectangle 3"/>
          <p:cNvSpPr>
            <a:spLocks noGrp="1" noChangeArrowheads="1"/>
          </p:cNvSpPr>
          <p:nvPr>
            <p:ph idx="1"/>
          </p:nvPr>
        </p:nvSpPr>
        <p:spPr/>
        <p:txBody>
          <a:bodyPr/>
          <a:lstStyle/>
          <a:p>
            <a:r>
              <a:rPr lang="en-US" smtClean="0"/>
              <a:t>Step 3, identify symbolic execution parameters.</a:t>
            </a:r>
          </a:p>
          <a:p>
            <a:pPr lvl="1"/>
            <a:r>
              <a:rPr lang="en-US" smtClean="0"/>
              <a:t>string length: Length &gt; 0</a:t>
            </a:r>
          </a:p>
          <a:p>
            <a:pPr lvl="1"/>
            <a:r>
              <a:rPr lang="en-US" smtClean="0"/>
              <a:t>leading spaces: L</a:t>
            </a:r>
          </a:p>
          <a:p>
            <a:pPr lvl="1"/>
            <a:r>
              <a:rPr lang="en-US" smtClean="0"/>
              <a:t>non-space characters: N</a:t>
            </a:r>
          </a:p>
          <a:p>
            <a:pPr lvl="1"/>
            <a:r>
              <a:rPr lang="en-US" smtClean="0"/>
              <a:t>trailing spaces: T</a:t>
            </a:r>
          </a:p>
          <a:p>
            <a:endParaRPr lang="en-US" smtClean="0"/>
          </a:p>
          <a:p>
            <a:r>
              <a:rPr lang="en-US" smtClean="0"/>
              <a:t>Step 4, define possible cases.</a:t>
            </a:r>
          </a:p>
          <a:p>
            <a:pPr lvl="1"/>
            <a:r>
              <a:rPr lang="en-US" smtClean="0"/>
              <a:t>L or N or T = 1 while the others = 0</a:t>
            </a:r>
          </a:p>
          <a:p>
            <a:pPr lvl="1"/>
            <a:r>
              <a:rPr lang="en-US" smtClean="0"/>
              <a:t>L or N or T &gt; 1 while the others = 0</a:t>
            </a:r>
          </a:p>
          <a:p>
            <a:pPr lvl="1"/>
            <a:r>
              <a:rPr lang="en-US" smtClean="0"/>
              <a:t>L or N or T = 0 while the others &gt; 0</a:t>
            </a:r>
          </a:p>
          <a:p>
            <a:pPr lvl="1"/>
            <a:r>
              <a:rPr lang="en-US" smtClean="0"/>
              <a:t>L and N and T &gt; 0</a:t>
            </a:r>
            <a:endParaRPr lang="en-US"/>
          </a:p>
        </p:txBody>
      </p:sp>
      <p:pic>
        <p:nvPicPr>
          <p:cNvPr id="7" name="Picture 10" descr="C:\Documents and Settings\tchick\Local Settings\Temporary Internet Files\Content.IE5\ATUNA1IJ\MCj0378725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90392" y="69848"/>
            <a:ext cx="1281113" cy="1003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2561728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smtClean="0"/>
              <a:t>Trace Table Example -4</a:t>
            </a:r>
            <a:endParaRPr lang="en-US"/>
          </a:p>
        </p:txBody>
      </p:sp>
      <p:sp>
        <p:nvSpPr>
          <p:cNvPr id="19459" name="Rectangle 3"/>
          <p:cNvSpPr>
            <a:spLocks noGrp="1" noChangeArrowheads="1"/>
          </p:cNvSpPr>
          <p:nvPr>
            <p:ph idx="1"/>
          </p:nvPr>
        </p:nvSpPr>
        <p:spPr/>
        <p:txBody>
          <a:bodyPr/>
          <a:lstStyle/>
          <a:p>
            <a:r>
              <a:rPr lang="en-US" smtClean="0"/>
              <a:t>A comprehensive test would check all cases.</a:t>
            </a:r>
          </a:p>
          <a:p>
            <a:endParaRPr lang="en-US" smtClean="0"/>
          </a:p>
          <a:p>
            <a:r>
              <a:rPr lang="en-US" smtClean="0"/>
              <a:t>It would also check for any limitations on the upper limit values of L, N, and T.</a:t>
            </a:r>
          </a:p>
          <a:p>
            <a:endParaRPr lang="en-US" smtClean="0"/>
          </a:p>
          <a:p>
            <a:r>
              <a:rPr lang="en-US" smtClean="0"/>
              <a:t>A common trace-table strategy is to pick a specific set of values for each case and then generalize the result.</a:t>
            </a:r>
          </a:p>
          <a:p>
            <a:endParaRPr lang="en-US" smtClean="0"/>
          </a:p>
          <a:p>
            <a:r>
              <a:rPr lang="en-US" smtClean="0"/>
              <a:t>The following example for trailing spaces shows the approach with L and N and T &gt; 0.</a:t>
            </a:r>
            <a:endParaRPr lang="en-US"/>
          </a:p>
        </p:txBody>
      </p:sp>
      <p:pic>
        <p:nvPicPr>
          <p:cNvPr id="7" name="Picture 10" descr="C:\Documents and Settings\tchick\Local Settings\Temporary Internet Files\Content.IE5\ATUNA1IJ\MCj0378725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90392" y="69848"/>
            <a:ext cx="1281113" cy="1003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8613386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smtClean="0"/>
              <a:t>Trace Table Example -5 </a:t>
            </a:r>
            <a:endParaRPr lang="en-US"/>
          </a:p>
        </p:txBody>
      </p:sp>
      <p:grpSp>
        <p:nvGrpSpPr>
          <p:cNvPr id="20484" name="Group 48"/>
          <p:cNvGrpSpPr>
            <a:grpSpLocks/>
          </p:cNvGrpSpPr>
          <p:nvPr/>
        </p:nvGrpSpPr>
        <p:grpSpPr bwMode="auto">
          <a:xfrm>
            <a:off x="404813" y="1554163"/>
            <a:ext cx="7897813" cy="4495800"/>
            <a:chOff x="290" y="993"/>
            <a:chExt cx="4975" cy="2832"/>
          </a:xfrm>
        </p:grpSpPr>
        <p:sp>
          <p:nvSpPr>
            <p:cNvPr id="20486" name="Line 16"/>
            <p:cNvSpPr>
              <a:spLocks noChangeShapeType="1"/>
            </p:cNvSpPr>
            <p:nvPr/>
          </p:nvSpPr>
          <p:spPr bwMode="auto">
            <a:xfrm flipH="1">
              <a:off x="4214" y="1253"/>
              <a:ext cx="2" cy="2567"/>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xmlns="">
                  <a:noFill/>
                </a14:hiddenFill>
              </a:ext>
            </a:extLst>
          </p:spPr>
          <p:txBody>
            <a:bodyPr wrap="none" anchor="ctr"/>
            <a:lstStyle/>
            <a:p>
              <a:endParaRPr lang="en-US"/>
            </a:p>
          </p:txBody>
        </p:sp>
        <p:sp>
          <p:nvSpPr>
            <p:cNvPr id="20487" name="Rectangle 4"/>
            <p:cNvSpPr>
              <a:spLocks noChangeArrowheads="1"/>
            </p:cNvSpPr>
            <p:nvPr/>
          </p:nvSpPr>
          <p:spPr bwMode="auto">
            <a:xfrm>
              <a:off x="301" y="993"/>
              <a:ext cx="4932" cy="2832"/>
            </a:xfrm>
            <a:prstGeom prst="rect">
              <a:avLst/>
            </a:prstGeom>
            <a:noFill/>
            <a:ln w="12700">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wrap="none" anchor="ctr"/>
            <a:lstStyle/>
            <a:p>
              <a:endParaRPr lang="en-US"/>
            </a:p>
          </p:txBody>
        </p:sp>
        <p:sp>
          <p:nvSpPr>
            <p:cNvPr id="20488" name="Line 5"/>
            <p:cNvSpPr>
              <a:spLocks noChangeShapeType="1"/>
            </p:cNvSpPr>
            <p:nvPr/>
          </p:nvSpPr>
          <p:spPr bwMode="auto">
            <a:xfrm>
              <a:off x="300" y="1257"/>
              <a:ext cx="4937"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xmlns="">
                  <a:noFill/>
                </a14:hiddenFill>
              </a:ext>
            </a:extLst>
          </p:spPr>
          <p:txBody>
            <a:bodyPr wrap="none" anchor="ctr"/>
            <a:lstStyle/>
            <a:p>
              <a:endParaRPr lang="en-US"/>
            </a:p>
          </p:txBody>
        </p:sp>
        <p:sp>
          <p:nvSpPr>
            <p:cNvPr id="20489" name="Line 6"/>
            <p:cNvSpPr>
              <a:spLocks noChangeShapeType="1"/>
            </p:cNvSpPr>
            <p:nvPr/>
          </p:nvSpPr>
          <p:spPr bwMode="auto">
            <a:xfrm>
              <a:off x="300" y="1545"/>
              <a:ext cx="4937"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xmlns="">
                  <a:noFill/>
                </a14:hiddenFill>
              </a:ext>
            </a:extLst>
          </p:spPr>
          <p:txBody>
            <a:bodyPr wrap="none" anchor="ctr"/>
            <a:lstStyle/>
            <a:p>
              <a:endParaRPr lang="en-US"/>
            </a:p>
          </p:txBody>
        </p:sp>
        <p:sp>
          <p:nvSpPr>
            <p:cNvPr id="20490" name="Line 7"/>
            <p:cNvSpPr>
              <a:spLocks noChangeShapeType="1"/>
            </p:cNvSpPr>
            <p:nvPr/>
          </p:nvSpPr>
          <p:spPr bwMode="auto">
            <a:xfrm>
              <a:off x="300" y="1940"/>
              <a:ext cx="4937"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xmlns="">
                  <a:noFill/>
                </a14:hiddenFill>
              </a:ext>
            </a:extLst>
          </p:spPr>
          <p:txBody>
            <a:bodyPr wrap="none" anchor="ctr"/>
            <a:lstStyle/>
            <a:p>
              <a:endParaRPr lang="en-US"/>
            </a:p>
          </p:txBody>
        </p:sp>
        <p:sp>
          <p:nvSpPr>
            <p:cNvPr id="20491" name="Line 8"/>
            <p:cNvSpPr>
              <a:spLocks noChangeShapeType="1"/>
            </p:cNvSpPr>
            <p:nvPr/>
          </p:nvSpPr>
          <p:spPr bwMode="auto">
            <a:xfrm>
              <a:off x="300" y="2253"/>
              <a:ext cx="4937"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xmlns="">
                  <a:noFill/>
                </a14:hiddenFill>
              </a:ext>
            </a:extLst>
          </p:spPr>
          <p:txBody>
            <a:bodyPr wrap="none" anchor="ctr"/>
            <a:lstStyle/>
            <a:p>
              <a:endParaRPr lang="en-US"/>
            </a:p>
          </p:txBody>
        </p:sp>
        <p:sp>
          <p:nvSpPr>
            <p:cNvPr id="20492" name="Line 9"/>
            <p:cNvSpPr>
              <a:spLocks noChangeShapeType="1"/>
            </p:cNvSpPr>
            <p:nvPr/>
          </p:nvSpPr>
          <p:spPr bwMode="auto">
            <a:xfrm>
              <a:off x="300" y="2577"/>
              <a:ext cx="4937"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xmlns="">
                  <a:noFill/>
                </a14:hiddenFill>
              </a:ext>
            </a:extLst>
          </p:spPr>
          <p:txBody>
            <a:bodyPr wrap="none" anchor="ctr"/>
            <a:lstStyle/>
            <a:p>
              <a:endParaRPr lang="en-US"/>
            </a:p>
          </p:txBody>
        </p:sp>
        <p:sp>
          <p:nvSpPr>
            <p:cNvPr id="20493" name="Line 10"/>
            <p:cNvSpPr>
              <a:spLocks noChangeShapeType="1"/>
            </p:cNvSpPr>
            <p:nvPr/>
          </p:nvSpPr>
          <p:spPr bwMode="auto">
            <a:xfrm>
              <a:off x="300" y="3511"/>
              <a:ext cx="4937"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xmlns="">
                  <a:noFill/>
                </a14:hiddenFill>
              </a:ext>
            </a:extLst>
          </p:spPr>
          <p:txBody>
            <a:bodyPr wrap="none" anchor="ctr"/>
            <a:lstStyle/>
            <a:p>
              <a:endParaRPr lang="en-US"/>
            </a:p>
          </p:txBody>
        </p:sp>
        <p:sp>
          <p:nvSpPr>
            <p:cNvPr id="20494" name="Line 11"/>
            <p:cNvSpPr>
              <a:spLocks noChangeShapeType="1"/>
            </p:cNvSpPr>
            <p:nvPr/>
          </p:nvSpPr>
          <p:spPr bwMode="auto">
            <a:xfrm>
              <a:off x="300" y="3825"/>
              <a:ext cx="4937"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xmlns="">
                  <a:noFill/>
                </a14:hiddenFill>
              </a:ext>
            </a:extLst>
          </p:spPr>
          <p:txBody>
            <a:bodyPr wrap="none" anchor="ctr"/>
            <a:lstStyle/>
            <a:p>
              <a:endParaRPr lang="en-US"/>
            </a:p>
          </p:txBody>
        </p:sp>
        <p:sp>
          <p:nvSpPr>
            <p:cNvPr id="20495" name="Rectangle 12"/>
            <p:cNvSpPr>
              <a:spLocks noChangeArrowheads="1"/>
            </p:cNvSpPr>
            <p:nvPr/>
          </p:nvSpPr>
          <p:spPr bwMode="auto">
            <a:xfrm>
              <a:off x="411" y="1029"/>
              <a:ext cx="1882" cy="21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800" b="1"/>
                <a:t>Cycle 1: L = 1, N = 2, T = 1</a:t>
              </a:r>
            </a:p>
          </p:txBody>
        </p:sp>
        <p:sp>
          <p:nvSpPr>
            <p:cNvPr id="20496" name="Rectangle 13"/>
            <p:cNvSpPr>
              <a:spLocks noChangeArrowheads="1"/>
            </p:cNvSpPr>
            <p:nvPr/>
          </p:nvSpPr>
          <p:spPr bwMode="auto">
            <a:xfrm>
              <a:off x="2387" y="1034"/>
              <a:ext cx="2878" cy="21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800" b="1"/>
                <a:t>ClearSpaces(var Input: string; State: int)</a:t>
              </a:r>
            </a:p>
          </p:txBody>
        </p:sp>
        <p:sp>
          <p:nvSpPr>
            <p:cNvPr id="20497" name="Line 14"/>
            <p:cNvSpPr>
              <a:spLocks noChangeShapeType="1"/>
            </p:cNvSpPr>
            <p:nvPr/>
          </p:nvSpPr>
          <p:spPr bwMode="auto">
            <a:xfrm flipH="1">
              <a:off x="578" y="1260"/>
              <a:ext cx="2" cy="2565"/>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xmlns="">
                  <a:noFill/>
                </a14:hiddenFill>
              </a:ext>
            </a:extLst>
          </p:spPr>
          <p:txBody>
            <a:bodyPr wrap="none" anchor="ctr"/>
            <a:lstStyle/>
            <a:p>
              <a:endParaRPr lang="en-US"/>
            </a:p>
          </p:txBody>
        </p:sp>
        <p:sp>
          <p:nvSpPr>
            <p:cNvPr id="20498" name="Line 15"/>
            <p:cNvSpPr>
              <a:spLocks noChangeShapeType="1"/>
            </p:cNvSpPr>
            <p:nvPr/>
          </p:nvSpPr>
          <p:spPr bwMode="auto">
            <a:xfrm flipH="1">
              <a:off x="4783" y="1252"/>
              <a:ext cx="2" cy="2568"/>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xmlns="">
                  <a:noFill/>
                </a14:hiddenFill>
              </a:ext>
            </a:extLst>
          </p:spPr>
          <p:txBody>
            <a:bodyPr wrap="none" anchor="ctr"/>
            <a:lstStyle/>
            <a:p>
              <a:endParaRPr lang="en-US"/>
            </a:p>
          </p:txBody>
        </p:sp>
        <p:sp>
          <p:nvSpPr>
            <p:cNvPr id="20499" name="Line 17"/>
            <p:cNvSpPr>
              <a:spLocks noChangeShapeType="1"/>
            </p:cNvSpPr>
            <p:nvPr/>
          </p:nvSpPr>
          <p:spPr bwMode="auto">
            <a:xfrm flipH="1">
              <a:off x="3652" y="1260"/>
              <a:ext cx="1" cy="2565"/>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xmlns="">
                  <a:noFill/>
                </a14:hiddenFill>
              </a:ext>
            </a:extLst>
          </p:spPr>
          <p:txBody>
            <a:bodyPr wrap="none" anchor="ctr"/>
            <a:lstStyle/>
            <a:p>
              <a:endParaRPr lang="en-US"/>
            </a:p>
          </p:txBody>
        </p:sp>
        <p:sp>
          <p:nvSpPr>
            <p:cNvPr id="20500" name="Line 18"/>
            <p:cNvSpPr>
              <a:spLocks noChangeShapeType="1"/>
            </p:cNvSpPr>
            <p:nvPr/>
          </p:nvSpPr>
          <p:spPr bwMode="auto">
            <a:xfrm flipH="1">
              <a:off x="2930" y="1260"/>
              <a:ext cx="3" cy="256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xmlns="">
                  <a:noFill/>
                </a14:hiddenFill>
              </a:ext>
            </a:extLst>
          </p:spPr>
          <p:txBody>
            <a:bodyPr wrap="none" anchor="ctr"/>
            <a:lstStyle/>
            <a:p>
              <a:endParaRPr lang="en-US"/>
            </a:p>
          </p:txBody>
        </p:sp>
        <p:sp>
          <p:nvSpPr>
            <p:cNvPr id="20501" name="Rectangle 19"/>
            <p:cNvSpPr>
              <a:spLocks noChangeArrowheads="1"/>
            </p:cNvSpPr>
            <p:nvPr/>
          </p:nvSpPr>
          <p:spPr bwMode="auto">
            <a:xfrm>
              <a:off x="290" y="1314"/>
              <a:ext cx="198" cy="21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800" b="1"/>
                <a:t>#</a:t>
              </a:r>
            </a:p>
          </p:txBody>
        </p:sp>
        <p:sp>
          <p:nvSpPr>
            <p:cNvPr id="20502" name="Rectangle 20"/>
            <p:cNvSpPr>
              <a:spLocks noChangeArrowheads="1"/>
            </p:cNvSpPr>
            <p:nvPr/>
          </p:nvSpPr>
          <p:spPr bwMode="auto">
            <a:xfrm>
              <a:off x="362" y="1638"/>
              <a:ext cx="198" cy="21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800" b="1"/>
                <a:t>1</a:t>
              </a:r>
            </a:p>
          </p:txBody>
        </p:sp>
        <p:sp>
          <p:nvSpPr>
            <p:cNvPr id="20503" name="Rectangle 21"/>
            <p:cNvSpPr>
              <a:spLocks noChangeArrowheads="1"/>
            </p:cNvSpPr>
            <p:nvPr/>
          </p:nvSpPr>
          <p:spPr bwMode="auto">
            <a:xfrm>
              <a:off x="354" y="1982"/>
              <a:ext cx="198" cy="21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800" b="1"/>
                <a:t>2</a:t>
              </a:r>
            </a:p>
          </p:txBody>
        </p:sp>
        <p:sp>
          <p:nvSpPr>
            <p:cNvPr id="20504" name="Rectangle 22"/>
            <p:cNvSpPr>
              <a:spLocks noChangeArrowheads="1"/>
            </p:cNvSpPr>
            <p:nvPr/>
          </p:nvSpPr>
          <p:spPr bwMode="auto">
            <a:xfrm>
              <a:off x="346" y="2306"/>
              <a:ext cx="198" cy="21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800" b="1"/>
                <a:t>3</a:t>
              </a:r>
            </a:p>
          </p:txBody>
        </p:sp>
        <p:sp>
          <p:nvSpPr>
            <p:cNvPr id="20505" name="Rectangle 23"/>
            <p:cNvSpPr>
              <a:spLocks noChangeArrowheads="1"/>
            </p:cNvSpPr>
            <p:nvPr/>
          </p:nvSpPr>
          <p:spPr bwMode="auto">
            <a:xfrm>
              <a:off x="339" y="2618"/>
              <a:ext cx="198" cy="21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800" b="1"/>
                <a:t>4</a:t>
              </a:r>
            </a:p>
          </p:txBody>
        </p:sp>
        <p:sp>
          <p:nvSpPr>
            <p:cNvPr id="20506" name="Rectangle 24"/>
            <p:cNvSpPr>
              <a:spLocks noChangeArrowheads="1"/>
            </p:cNvSpPr>
            <p:nvPr/>
          </p:nvSpPr>
          <p:spPr bwMode="auto">
            <a:xfrm>
              <a:off x="347" y="2950"/>
              <a:ext cx="198" cy="21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800" b="1"/>
                <a:t>5</a:t>
              </a:r>
            </a:p>
          </p:txBody>
        </p:sp>
        <p:sp>
          <p:nvSpPr>
            <p:cNvPr id="20507" name="Rectangle 25"/>
            <p:cNvSpPr>
              <a:spLocks noChangeArrowheads="1"/>
            </p:cNvSpPr>
            <p:nvPr/>
          </p:nvSpPr>
          <p:spPr bwMode="auto">
            <a:xfrm>
              <a:off x="343" y="3234"/>
              <a:ext cx="198" cy="21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800" b="1"/>
                <a:t>6</a:t>
              </a:r>
            </a:p>
          </p:txBody>
        </p:sp>
        <p:sp>
          <p:nvSpPr>
            <p:cNvPr id="20508" name="Rectangle 26"/>
            <p:cNvSpPr>
              <a:spLocks noChangeArrowheads="1"/>
            </p:cNvSpPr>
            <p:nvPr/>
          </p:nvSpPr>
          <p:spPr bwMode="auto">
            <a:xfrm>
              <a:off x="610" y="1322"/>
              <a:ext cx="942" cy="21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800" b="1"/>
                <a:t>Instructions</a:t>
              </a:r>
            </a:p>
          </p:txBody>
        </p:sp>
        <p:sp>
          <p:nvSpPr>
            <p:cNvPr id="20509" name="Rectangle 27"/>
            <p:cNvSpPr>
              <a:spLocks noChangeArrowheads="1"/>
            </p:cNvSpPr>
            <p:nvPr/>
          </p:nvSpPr>
          <p:spPr bwMode="auto">
            <a:xfrm>
              <a:off x="2903" y="1318"/>
              <a:ext cx="790" cy="21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800" b="1"/>
                <a:t>Condition</a:t>
              </a:r>
            </a:p>
          </p:txBody>
        </p:sp>
        <p:sp>
          <p:nvSpPr>
            <p:cNvPr id="20510" name="Rectangle 28"/>
            <p:cNvSpPr>
              <a:spLocks noChangeArrowheads="1"/>
            </p:cNvSpPr>
            <p:nvPr/>
          </p:nvSpPr>
          <p:spPr bwMode="auto">
            <a:xfrm>
              <a:off x="3695" y="1322"/>
              <a:ext cx="470" cy="21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800" b="1"/>
                <a:t>Input</a:t>
              </a:r>
            </a:p>
          </p:txBody>
        </p:sp>
        <p:sp>
          <p:nvSpPr>
            <p:cNvPr id="20511" name="Rectangle 29"/>
            <p:cNvSpPr>
              <a:spLocks noChangeArrowheads="1"/>
            </p:cNvSpPr>
            <p:nvPr/>
          </p:nvSpPr>
          <p:spPr bwMode="auto">
            <a:xfrm>
              <a:off x="4223" y="1318"/>
              <a:ext cx="598" cy="21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800" b="1"/>
                <a:t>Length</a:t>
              </a:r>
            </a:p>
          </p:txBody>
        </p:sp>
        <p:sp>
          <p:nvSpPr>
            <p:cNvPr id="20512" name="Rectangle 30"/>
            <p:cNvSpPr>
              <a:spLocks noChangeArrowheads="1"/>
            </p:cNvSpPr>
            <p:nvPr/>
          </p:nvSpPr>
          <p:spPr bwMode="auto">
            <a:xfrm>
              <a:off x="4786" y="1322"/>
              <a:ext cx="470" cy="21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800" b="1"/>
                <a:t>State</a:t>
              </a:r>
            </a:p>
          </p:txBody>
        </p:sp>
        <p:sp>
          <p:nvSpPr>
            <p:cNvPr id="20513" name="Rectangle 31"/>
            <p:cNvSpPr>
              <a:spLocks noChangeArrowheads="1"/>
            </p:cNvSpPr>
            <p:nvPr/>
          </p:nvSpPr>
          <p:spPr bwMode="auto">
            <a:xfrm>
              <a:off x="587" y="1586"/>
              <a:ext cx="1690" cy="37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800" b="1"/>
                <a:t>Length := length(Input)</a:t>
              </a:r>
              <a:br>
                <a:rPr lang="en-US" sz="1800" b="1"/>
              </a:br>
              <a:r>
                <a:rPr lang="en-US" sz="1800" b="1"/>
                <a:t>State := 0</a:t>
              </a:r>
            </a:p>
          </p:txBody>
        </p:sp>
        <p:sp>
          <p:nvSpPr>
            <p:cNvPr id="20514" name="Rectangle 32"/>
            <p:cNvSpPr>
              <a:spLocks noChangeArrowheads="1"/>
            </p:cNvSpPr>
            <p:nvPr/>
          </p:nvSpPr>
          <p:spPr bwMode="auto">
            <a:xfrm>
              <a:off x="3659" y="1662"/>
              <a:ext cx="486" cy="21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ja-JP" altLang="en-US" sz="1800" b="1"/>
                <a:t>‘</a:t>
              </a:r>
              <a:r>
                <a:rPr lang="en-US" sz="1800" b="1"/>
                <a:t> AB </a:t>
              </a:r>
              <a:r>
                <a:rPr lang="ja-JP" altLang="en-US" sz="1800" b="1"/>
                <a:t>‘</a:t>
              </a:r>
              <a:endParaRPr lang="en-US" sz="1800" b="1"/>
            </a:p>
          </p:txBody>
        </p:sp>
        <p:sp>
          <p:nvSpPr>
            <p:cNvPr id="20515" name="Rectangle 33"/>
            <p:cNvSpPr>
              <a:spLocks noChangeArrowheads="1"/>
            </p:cNvSpPr>
            <p:nvPr/>
          </p:nvSpPr>
          <p:spPr bwMode="auto">
            <a:xfrm>
              <a:off x="4379" y="1658"/>
              <a:ext cx="198" cy="21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800" b="1"/>
                <a:t>4</a:t>
              </a:r>
            </a:p>
          </p:txBody>
        </p:sp>
        <p:sp>
          <p:nvSpPr>
            <p:cNvPr id="20516" name="Rectangle 34"/>
            <p:cNvSpPr>
              <a:spLocks noChangeArrowheads="1"/>
            </p:cNvSpPr>
            <p:nvPr/>
          </p:nvSpPr>
          <p:spPr bwMode="auto">
            <a:xfrm>
              <a:off x="4894" y="1650"/>
              <a:ext cx="198" cy="21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800" b="1"/>
                <a:t>0</a:t>
              </a:r>
            </a:p>
          </p:txBody>
        </p:sp>
        <p:sp>
          <p:nvSpPr>
            <p:cNvPr id="20517" name="Rectangle 35"/>
            <p:cNvSpPr>
              <a:spLocks noChangeArrowheads="1"/>
            </p:cNvSpPr>
            <p:nvPr/>
          </p:nvSpPr>
          <p:spPr bwMode="auto">
            <a:xfrm>
              <a:off x="583" y="1994"/>
              <a:ext cx="550" cy="21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800" b="1"/>
                <a:t>repeat</a:t>
              </a:r>
            </a:p>
          </p:txBody>
        </p:sp>
        <p:sp>
          <p:nvSpPr>
            <p:cNvPr id="20518" name="Rectangle 36"/>
            <p:cNvSpPr>
              <a:spLocks noChangeArrowheads="1"/>
            </p:cNvSpPr>
            <p:nvPr/>
          </p:nvSpPr>
          <p:spPr bwMode="auto">
            <a:xfrm>
              <a:off x="578" y="2306"/>
              <a:ext cx="1604" cy="42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231775" eaLnBrk="0" hangingPunct="0">
                <a:lnSpc>
                  <a:spcPct val="90000"/>
                </a:lnSpc>
              </a:pPr>
              <a:r>
                <a:rPr lang="en-US" sz="1800" b="1"/>
                <a:t>	if Input[Length] = </a:t>
              </a:r>
              <a:r>
                <a:rPr lang="ja-JP" altLang="en-US" sz="1800" b="1"/>
                <a:t>‘</a:t>
              </a:r>
              <a:r>
                <a:rPr lang="en-US" sz="1800" b="1"/>
                <a:t> </a:t>
              </a:r>
              <a:r>
                <a:rPr lang="ja-JP" altLang="en-US" sz="1800" b="1"/>
                <a:t>‘</a:t>
              </a:r>
              <a:endParaRPr lang="en-US" sz="1800" b="1"/>
            </a:p>
            <a:p>
              <a:pPr defTabSz="231775" eaLnBrk="0" hangingPunct="0">
                <a:lnSpc>
                  <a:spcPct val="90000"/>
                </a:lnSpc>
              </a:pPr>
              <a:endParaRPr lang="en-US" sz="1800" b="1"/>
            </a:p>
          </p:txBody>
        </p:sp>
        <p:sp>
          <p:nvSpPr>
            <p:cNvPr id="20519" name="Rectangle 37"/>
            <p:cNvSpPr>
              <a:spLocks noChangeArrowheads="1"/>
            </p:cNvSpPr>
            <p:nvPr/>
          </p:nvSpPr>
          <p:spPr bwMode="auto">
            <a:xfrm>
              <a:off x="577" y="2642"/>
              <a:ext cx="1790" cy="21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231775" eaLnBrk="0" hangingPunct="0">
                <a:lnSpc>
                  <a:spcPct val="90000"/>
                </a:lnSpc>
              </a:pPr>
              <a:r>
                <a:rPr lang="en-US" sz="1800" b="1"/>
                <a:t>		Length := Length - 1</a:t>
              </a:r>
            </a:p>
          </p:txBody>
        </p:sp>
        <p:sp>
          <p:nvSpPr>
            <p:cNvPr id="20520" name="Rectangle 38"/>
            <p:cNvSpPr>
              <a:spLocks noChangeArrowheads="1"/>
            </p:cNvSpPr>
            <p:nvPr/>
          </p:nvSpPr>
          <p:spPr bwMode="auto">
            <a:xfrm>
              <a:off x="579" y="2942"/>
              <a:ext cx="2174" cy="21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231775" eaLnBrk="0" hangingPunct="0">
                <a:lnSpc>
                  <a:spcPct val="90000"/>
                </a:lnSpc>
              </a:pPr>
              <a:r>
                <a:rPr lang="en-US" sz="1800" b="1"/>
                <a:t>		if State &lt; 2 State:=State+1</a:t>
              </a:r>
            </a:p>
          </p:txBody>
        </p:sp>
        <p:sp>
          <p:nvSpPr>
            <p:cNvPr id="20521" name="Rectangle 39"/>
            <p:cNvSpPr>
              <a:spLocks noChangeArrowheads="1"/>
            </p:cNvSpPr>
            <p:nvPr/>
          </p:nvSpPr>
          <p:spPr bwMode="auto">
            <a:xfrm>
              <a:off x="584" y="3238"/>
              <a:ext cx="1228" cy="21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231775" eaLnBrk="0" hangingPunct="0">
                <a:lnSpc>
                  <a:spcPct val="90000"/>
                </a:lnSpc>
              </a:pPr>
              <a:r>
                <a:rPr lang="en-US" sz="1800" b="1"/>
                <a:t>	else State := 3</a:t>
              </a:r>
            </a:p>
          </p:txBody>
        </p:sp>
        <p:sp>
          <p:nvSpPr>
            <p:cNvPr id="20522" name="Rectangle 40"/>
            <p:cNvSpPr>
              <a:spLocks noChangeArrowheads="1"/>
            </p:cNvSpPr>
            <p:nvPr/>
          </p:nvSpPr>
          <p:spPr bwMode="auto">
            <a:xfrm>
              <a:off x="586" y="3550"/>
              <a:ext cx="1846" cy="21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800" b="1"/>
                <a:t>until State=3 or Length=0</a:t>
              </a:r>
            </a:p>
          </p:txBody>
        </p:sp>
        <p:sp>
          <p:nvSpPr>
            <p:cNvPr id="20523" name="Line 41"/>
            <p:cNvSpPr>
              <a:spLocks noChangeShapeType="1"/>
            </p:cNvSpPr>
            <p:nvPr/>
          </p:nvSpPr>
          <p:spPr bwMode="auto">
            <a:xfrm>
              <a:off x="300" y="3203"/>
              <a:ext cx="4937"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xmlns="">
                  <a:noFill/>
                </a14:hiddenFill>
              </a:ext>
            </a:extLst>
          </p:spPr>
          <p:txBody>
            <a:bodyPr wrap="none" anchor="ctr"/>
            <a:lstStyle/>
            <a:p>
              <a:endParaRPr lang="en-US"/>
            </a:p>
          </p:txBody>
        </p:sp>
        <p:sp>
          <p:nvSpPr>
            <p:cNvPr id="20524" name="Line 42"/>
            <p:cNvSpPr>
              <a:spLocks noChangeShapeType="1"/>
            </p:cNvSpPr>
            <p:nvPr/>
          </p:nvSpPr>
          <p:spPr bwMode="auto">
            <a:xfrm>
              <a:off x="300" y="2897"/>
              <a:ext cx="4937"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xmlns="">
                  <a:noFill/>
                </a14:hiddenFill>
              </a:ext>
            </a:extLst>
          </p:spPr>
          <p:txBody>
            <a:bodyPr wrap="none" anchor="ctr"/>
            <a:lstStyle/>
            <a:p>
              <a:endParaRPr lang="en-US"/>
            </a:p>
          </p:txBody>
        </p:sp>
        <p:sp>
          <p:nvSpPr>
            <p:cNvPr id="20525" name="Rectangle 25"/>
            <p:cNvSpPr>
              <a:spLocks noChangeArrowheads="1"/>
            </p:cNvSpPr>
            <p:nvPr/>
          </p:nvSpPr>
          <p:spPr bwMode="auto">
            <a:xfrm>
              <a:off x="335" y="3574"/>
              <a:ext cx="274" cy="21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3662" tIns="46038" rIns="93662" bIns="46038">
              <a:spAutoFit/>
            </a:bodyPr>
            <a:lstStyle/>
            <a:p>
              <a:pPr defTabSz="1030288" eaLnBrk="0" hangingPunct="0">
                <a:lnSpc>
                  <a:spcPct val="90000"/>
                </a:lnSpc>
              </a:pPr>
              <a:r>
                <a:rPr lang="en-US" sz="1800" b="1"/>
                <a:t>7</a:t>
              </a:r>
            </a:p>
          </p:txBody>
        </p:sp>
      </p:grpSp>
      <p:sp>
        <p:nvSpPr>
          <p:cNvPr id="20485" name="Rectangle 3"/>
          <p:cNvSpPr>
            <a:spLocks noChangeArrowheads="1"/>
          </p:cNvSpPr>
          <p:nvPr/>
        </p:nvSpPr>
        <p:spPr bwMode="gray">
          <a:xfrm>
            <a:off x="404813" y="1090613"/>
            <a:ext cx="8007350" cy="381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p>
            <a:pPr eaLnBrk="0" hangingPunct="0">
              <a:lnSpc>
                <a:spcPct val="90000"/>
              </a:lnSpc>
              <a:spcBef>
                <a:spcPct val="0"/>
              </a:spcBef>
              <a:spcAft>
                <a:spcPct val="50000"/>
              </a:spcAft>
              <a:buSzPct val="70000"/>
            </a:pPr>
            <a:r>
              <a:rPr lang="en-US" sz="1900" dirty="0">
                <a:latin typeface="Arial"/>
                <a:cs typeface="Arial"/>
              </a:rPr>
              <a:t>Steps 5 &amp; 6: enter initial conditions and trace program steps.</a:t>
            </a:r>
          </a:p>
        </p:txBody>
      </p:sp>
      <p:pic>
        <p:nvPicPr>
          <p:cNvPr id="49" name="Picture 10" descr="C:\Documents and Settings\tchick\Local Settings\Temporary Internet Files\Content.IE5\ATUNA1IJ\MCj0378725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90392" y="69848"/>
            <a:ext cx="1281113" cy="1003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24778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6" name="Content Placeholder 5"/>
          <p:cNvSpPr>
            <a:spLocks noGrp="1"/>
          </p:cNvSpPr>
          <p:nvPr>
            <p:ph idx="1"/>
          </p:nvPr>
        </p:nvSpPr>
        <p:spPr/>
        <p:txBody>
          <a:bodyPr/>
          <a:lstStyle/>
          <a:p>
            <a:endParaRPr lang="en-US"/>
          </a:p>
        </p:txBody>
      </p:sp>
      <p:sp>
        <p:nvSpPr>
          <p:cNvPr id="4" name="Text Placeholder 3"/>
          <p:cNvSpPr>
            <a:spLocks noGrp="1"/>
          </p:cNvSpPr>
          <p:nvPr>
            <p:ph type="body" sz="quarter" idx="10"/>
          </p:nvPr>
        </p:nvSpPr>
        <p:spPr/>
        <p:txBody>
          <a:bodyPr>
            <a:normAutofit lnSpcReduction="10000"/>
          </a:bodyPr>
          <a:lstStyle/>
          <a:p>
            <a:endParaRPr lang="en-US"/>
          </a:p>
        </p:txBody>
      </p:sp>
      <p:sp>
        <p:nvSpPr>
          <p:cNvPr id="5" name="Picture Placeholder 4"/>
          <p:cNvSpPr>
            <a:spLocks noGrp="1"/>
          </p:cNvSpPr>
          <p:nvPr>
            <p:ph type="pic" sz="quarter" idx="11"/>
          </p:nvPr>
        </p:nvSpPr>
        <p:spPr/>
      </p:sp>
      <p:sp>
        <p:nvSpPr>
          <p:cNvPr id="7" name="Rectangle 3"/>
          <p:cNvSpPr>
            <a:spLocks noChangeArrowheads="1"/>
          </p:cNvSpPr>
          <p:nvPr/>
        </p:nvSpPr>
        <p:spPr bwMode="auto">
          <a:xfrm>
            <a:off x="0" y="-597498"/>
            <a:ext cx="9144000" cy="1194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537993" bIns="634800" numCol="1" anchor="ctr" anchorCtr="0" compatLnSpc="1">
            <a:prstTxWarp prst="textNoShape">
              <a:avLst/>
            </a:prstTxWarp>
            <a:spAutoFit/>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panose="020B0604020202020204" pitchFamily="34" charset="0"/>
              </a:rPr>
              <a:t>             </a:t>
            </a:r>
            <a:br>
              <a:rPr kumimoji="0" lang="en-US" altLang="en-US" sz="1800" b="0" i="0" u="none" strike="noStrike" cap="none" normalizeH="0" baseline="0" dirty="0" smtClean="0">
                <a:ln>
                  <a:noFill/>
                </a:ln>
                <a:solidFill>
                  <a:schemeClr val="tx1"/>
                </a:solidFill>
                <a:effectLst/>
                <a:latin typeface="Arial" panose="020B0604020202020204" pitchFamily="34" charset="0"/>
              </a:rPr>
            </a:b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pic>
        <p:nvPicPr>
          <p:cNvPr id="12" name="Picture 4" descr="Creative Commons Licens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3940" y="5800725"/>
            <a:ext cx="838200" cy="29527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hlinkClick r:id="rId2"/>
          </p:cNvPr>
          <p:cNvPicPr>
            <a:picLocks noChangeAspect="1"/>
          </p:cNvPicPr>
          <p:nvPr/>
        </p:nvPicPr>
        <p:blipFill>
          <a:blip r:embed="rId4"/>
          <a:stretch>
            <a:fillRect/>
          </a:stretch>
        </p:blipFill>
        <p:spPr>
          <a:xfrm>
            <a:off x="331808" y="951177"/>
            <a:ext cx="8630856" cy="4708577"/>
          </a:xfrm>
          <a:prstGeom prst="rect">
            <a:avLst/>
          </a:prstGeom>
        </p:spPr>
      </p:pic>
    </p:spTree>
    <p:extLst>
      <p:ext uri="{BB962C8B-B14F-4D97-AF65-F5344CB8AC3E}">
        <p14:creationId xmlns:p14="http://schemas.microsoft.com/office/powerpoint/2010/main" val="29036945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t>Trace Table Example -6 </a:t>
            </a:r>
            <a:br>
              <a:rPr lang="en-US" dirty="0" smtClean="0"/>
            </a:br>
            <a:endParaRPr lang="en-US" dirty="0"/>
          </a:p>
        </p:txBody>
      </p:sp>
      <p:sp>
        <p:nvSpPr>
          <p:cNvPr id="21506" name="Rectangle 3"/>
          <p:cNvSpPr>
            <a:spLocks noGrp="1" noChangeArrowheads="1"/>
          </p:cNvSpPr>
          <p:nvPr>
            <p:ph idx="1"/>
          </p:nvPr>
        </p:nvSpPr>
        <p:spPr/>
        <p:txBody>
          <a:bodyPr/>
          <a:lstStyle/>
          <a:p>
            <a:r>
              <a:rPr lang="en-US" dirty="0" smtClean="0"/>
              <a:t>In using a trace table, it is essential to determine precisely what the computer would do for each step.</a:t>
            </a:r>
          </a:p>
          <a:p>
            <a:endParaRPr lang="en-US" dirty="0" smtClean="0"/>
          </a:p>
          <a:p>
            <a:r>
              <a:rPr lang="en-US" dirty="0" smtClean="0"/>
              <a:t>In this example, the value of Input[Length] is indeterminate because the last character of the string is at Length - 1.</a:t>
            </a:r>
          </a:p>
          <a:p>
            <a:endParaRPr lang="en-US" dirty="0" smtClean="0"/>
          </a:p>
          <a:p>
            <a:r>
              <a:rPr lang="en-US" dirty="0" smtClean="0"/>
              <a:t>This is a defect.</a:t>
            </a:r>
          </a:p>
          <a:p>
            <a:endParaRPr lang="en-US" dirty="0" smtClean="0"/>
          </a:p>
          <a:p>
            <a:r>
              <a:rPr lang="en-US" dirty="0" smtClean="0"/>
              <a:t>After correcting this defect, the trace table is as shown in the next slide.</a:t>
            </a:r>
            <a:endParaRPr lang="en-US" dirty="0"/>
          </a:p>
        </p:txBody>
      </p:sp>
      <p:pic>
        <p:nvPicPr>
          <p:cNvPr id="5" name="Picture 10" descr="C:\Documents and Settings\tchick\Local Settings\Temporary Internet Files\Content.IE5\ATUNA1IJ\MCj0378725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90392" y="69848"/>
            <a:ext cx="1281113" cy="1003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0205356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US" smtClean="0"/>
              <a:t>Trace Table Example:  Cycle 1</a:t>
            </a:r>
            <a:endParaRPr lang="en-US"/>
          </a:p>
        </p:txBody>
      </p:sp>
      <p:sp>
        <p:nvSpPr>
          <p:cNvPr id="22531" name="Rectangle 3"/>
          <p:cNvSpPr>
            <a:spLocks noChangeArrowheads="1"/>
          </p:cNvSpPr>
          <p:nvPr/>
        </p:nvSpPr>
        <p:spPr bwMode="auto">
          <a:xfrm>
            <a:off x="406401" y="1132417"/>
            <a:ext cx="7829550" cy="4927600"/>
          </a:xfrm>
          <a:prstGeom prst="rect">
            <a:avLst/>
          </a:prstGeom>
          <a:noFill/>
          <a:ln w="12700">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wrap="none" anchor="ctr"/>
          <a:lstStyle/>
          <a:p>
            <a:endParaRPr lang="en-US"/>
          </a:p>
        </p:txBody>
      </p:sp>
      <p:sp>
        <p:nvSpPr>
          <p:cNvPr id="22532" name="Line 4"/>
          <p:cNvSpPr>
            <a:spLocks noChangeShapeType="1"/>
          </p:cNvSpPr>
          <p:nvPr/>
        </p:nvSpPr>
        <p:spPr bwMode="auto">
          <a:xfrm>
            <a:off x="404813" y="1551517"/>
            <a:ext cx="7837488"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xmlns="">
                <a:noFill/>
              </a14:hiddenFill>
            </a:ext>
          </a:extLst>
        </p:spPr>
        <p:txBody>
          <a:bodyPr wrap="none" anchor="ctr"/>
          <a:lstStyle/>
          <a:p>
            <a:endParaRPr lang="en-US"/>
          </a:p>
        </p:txBody>
      </p:sp>
      <p:sp>
        <p:nvSpPr>
          <p:cNvPr id="22533" name="Line 5"/>
          <p:cNvSpPr>
            <a:spLocks noChangeShapeType="1"/>
          </p:cNvSpPr>
          <p:nvPr/>
        </p:nvSpPr>
        <p:spPr bwMode="auto">
          <a:xfrm>
            <a:off x="404813" y="2008717"/>
            <a:ext cx="7837488"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xmlns="">
                <a:noFill/>
              </a14:hiddenFill>
            </a:ext>
          </a:extLst>
        </p:spPr>
        <p:txBody>
          <a:bodyPr wrap="none" anchor="ctr"/>
          <a:lstStyle/>
          <a:p>
            <a:endParaRPr lang="en-US"/>
          </a:p>
        </p:txBody>
      </p:sp>
      <p:sp>
        <p:nvSpPr>
          <p:cNvPr id="22534" name="Line 6"/>
          <p:cNvSpPr>
            <a:spLocks noChangeShapeType="1"/>
          </p:cNvSpPr>
          <p:nvPr/>
        </p:nvSpPr>
        <p:spPr bwMode="auto">
          <a:xfrm>
            <a:off x="404813" y="2635779"/>
            <a:ext cx="7837488"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xmlns="">
                <a:noFill/>
              </a14:hiddenFill>
            </a:ext>
          </a:extLst>
        </p:spPr>
        <p:txBody>
          <a:bodyPr wrap="none" anchor="ctr"/>
          <a:lstStyle/>
          <a:p>
            <a:endParaRPr lang="en-US"/>
          </a:p>
        </p:txBody>
      </p:sp>
      <p:sp>
        <p:nvSpPr>
          <p:cNvPr id="22535" name="Line 7"/>
          <p:cNvSpPr>
            <a:spLocks noChangeShapeType="1"/>
          </p:cNvSpPr>
          <p:nvPr/>
        </p:nvSpPr>
        <p:spPr bwMode="auto">
          <a:xfrm>
            <a:off x="404813" y="3132667"/>
            <a:ext cx="7837488"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xmlns="">
                <a:noFill/>
              </a14:hiddenFill>
            </a:ext>
          </a:extLst>
        </p:spPr>
        <p:txBody>
          <a:bodyPr wrap="none" anchor="ctr"/>
          <a:lstStyle/>
          <a:p>
            <a:endParaRPr lang="en-US"/>
          </a:p>
        </p:txBody>
      </p:sp>
      <p:sp>
        <p:nvSpPr>
          <p:cNvPr id="22536" name="Line 8"/>
          <p:cNvSpPr>
            <a:spLocks noChangeShapeType="1"/>
          </p:cNvSpPr>
          <p:nvPr/>
        </p:nvSpPr>
        <p:spPr bwMode="auto">
          <a:xfrm>
            <a:off x="404813" y="3647017"/>
            <a:ext cx="7837488"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xmlns="">
                <a:noFill/>
              </a14:hiddenFill>
            </a:ext>
          </a:extLst>
        </p:spPr>
        <p:txBody>
          <a:bodyPr wrap="none" anchor="ctr"/>
          <a:lstStyle/>
          <a:p>
            <a:endParaRPr lang="en-US"/>
          </a:p>
        </p:txBody>
      </p:sp>
      <p:sp>
        <p:nvSpPr>
          <p:cNvPr id="22537" name="Line 9"/>
          <p:cNvSpPr>
            <a:spLocks noChangeShapeType="1"/>
          </p:cNvSpPr>
          <p:nvPr/>
        </p:nvSpPr>
        <p:spPr bwMode="auto">
          <a:xfrm>
            <a:off x="404813" y="5129742"/>
            <a:ext cx="7837488"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xmlns="">
                <a:noFill/>
              </a14:hiddenFill>
            </a:ext>
          </a:extLst>
        </p:spPr>
        <p:txBody>
          <a:bodyPr wrap="none" anchor="ctr"/>
          <a:lstStyle/>
          <a:p>
            <a:endParaRPr lang="en-US"/>
          </a:p>
        </p:txBody>
      </p:sp>
      <p:sp>
        <p:nvSpPr>
          <p:cNvPr id="22538" name="Line 10"/>
          <p:cNvSpPr>
            <a:spLocks noChangeShapeType="1"/>
          </p:cNvSpPr>
          <p:nvPr/>
        </p:nvSpPr>
        <p:spPr bwMode="auto">
          <a:xfrm>
            <a:off x="404813" y="5628217"/>
            <a:ext cx="7837488"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xmlns="">
                <a:noFill/>
              </a14:hiddenFill>
            </a:ext>
          </a:extLst>
        </p:spPr>
        <p:txBody>
          <a:bodyPr wrap="none" anchor="ctr"/>
          <a:lstStyle/>
          <a:p>
            <a:endParaRPr lang="en-US"/>
          </a:p>
        </p:txBody>
      </p:sp>
      <p:sp>
        <p:nvSpPr>
          <p:cNvPr id="22539" name="Rectangle 11"/>
          <p:cNvSpPr>
            <a:spLocks noChangeArrowheads="1"/>
          </p:cNvSpPr>
          <p:nvPr/>
        </p:nvSpPr>
        <p:spPr bwMode="auto">
          <a:xfrm>
            <a:off x="581026" y="1189567"/>
            <a:ext cx="2987675" cy="33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800" b="1"/>
              <a:t>Cycle 1: L = 1, N = 2, T = 1</a:t>
            </a:r>
          </a:p>
        </p:txBody>
      </p:sp>
      <p:sp>
        <p:nvSpPr>
          <p:cNvPr id="22540" name="Rectangle 12"/>
          <p:cNvSpPr>
            <a:spLocks noChangeArrowheads="1"/>
          </p:cNvSpPr>
          <p:nvPr/>
        </p:nvSpPr>
        <p:spPr bwMode="auto">
          <a:xfrm>
            <a:off x="3717926" y="1183217"/>
            <a:ext cx="4568825" cy="33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800" b="1"/>
              <a:t>ClearSpaces(var Input: string; State: int)</a:t>
            </a:r>
          </a:p>
        </p:txBody>
      </p:sp>
      <p:sp>
        <p:nvSpPr>
          <p:cNvPr id="22541" name="Line 13"/>
          <p:cNvSpPr>
            <a:spLocks noChangeShapeType="1"/>
          </p:cNvSpPr>
          <p:nvPr/>
        </p:nvSpPr>
        <p:spPr bwMode="auto">
          <a:xfrm>
            <a:off x="849313" y="1556279"/>
            <a:ext cx="0" cy="4510088"/>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xmlns="">
                <a:noFill/>
              </a14:hiddenFill>
            </a:ext>
          </a:extLst>
        </p:spPr>
        <p:txBody>
          <a:bodyPr wrap="none" anchor="ctr"/>
          <a:lstStyle/>
          <a:p>
            <a:endParaRPr lang="en-US"/>
          </a:p>
        </p:txBody>
      </p:sp>
      <p:sp>
        <p:nvSpPr>
          <p:cNvPr id="22542" name="Line 14"/>
          <p:cNvSpPr>
            <a:spLocks noChangeShapeType="1"/>
          </p:cNvSpPr>
          <p:nvPr/>
        </p:nvSpPr>
        <p:spPr bwMode="auto">
          <a:xfrm flipH="1">
            <a:off x="7523163" y="1543579"/>
            <a:ext cx="1588" cy="4484688"/>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xmlns="">
                <a:noFill/>
              </a14:hiddenFill>
            </a:ext>
          </a:extLst>
        </p:spPr>
        <p:txBody>
          <a:bodyPr wrap="none" anchor="ctr"/>
          <a:lstStyle/>
          <a:p>
            <a:endParaRPr lang="en-US"/>
          </a:p>
        </p:txBody>
      </p:sp>
      <p:sp>
        <p:nvSpPr>
          <p:cNvPr id="22543" name="Line 15"/>
          <p:cNvSpPr>
            <a:spLocks noChangeShapeType="1"/>
          </p:cNvSpPr>
          <p:nvPr/>
        </p:nvSpPr>
        <p:spPr bwMode="auto">
          <a:xfrm>
            <a:off x="6621463" y="1556279"/>
            <a:ext cx="0" cy="4510088"/>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xmlns="">
                <a:noFill/>
              </a14:hiddenFill>
            </a:ext>
          </a:extLst>
        </p:spPr>
        <p:txBody>
          <a:bodyPr wrap="none" anchor="ctr"/>
          <a:lstStyle/>
          <a:p>
            <a:endParaRPr lang="en-US"/>
          </a:p>
        </p:txBody>
      </p:sp>
      <p:sp>
        <p:nvSpPr>
          <p:cNvPr id="22544" name="Line 16"/>
          <p:cNvSpPr>
            <a:spLocks noChangeShapeType="1"/>
          </p:cNvSpPr>
          <p:nvPr/>
        </p:nvSpPr>
        <p:spPr bwMode="auto">
          <a:xfrm>
            <a:off x="5727701" y="1556279"/>
            <a:ext cx="0" cy="4510088"/>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xmlns="">
                <a:noFill/>
              </a14:hiddenFill>
            </a:ext>
          </a:extLst>
        </p:spPr>
        <p:txBody>
          <a:bodyPr wrap="none" anchor="ctr"/>
          <a:lstStyle/>
          <a:p>
            <a:endParaRPr lang="en-US"/>
          </a:p>
        </p:txBody>
      </p:sp>
      <p:sp>
        <p:nvSpPr>
          <p:cNvPr id="22545" name="Line 17"/>
          <p:cNvSpPr>
            <a:spLocks noChangeShapeType="1"/>
          </p:cNvSpPr>
          <p:nvPr/>
        </p:nvSpPr>
        <p:spPr bwMode="auto">
          <a:xfrm>
            <a:off x="4584701" y="1556279"/>
            <a:ext cx="0" cy="4510088"/>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xmlns="">
                <a:noFill/>
              </a14:hiddenFill>
            </a:ext>
          </a:extLst>
        </p:spPr>
        <p:txBody>
          <a:bodyPr wrap="none" anchor="ctr"/>
          <a:lstStyle/>
          <a:p>
            <a:endParaRPr lang="en-US"/>
          </a:p>
        </p:txBody>
      </p:sp>
      <p:sp>
        <p:nvSpPr>
          <p:cNvPr id="22546" name="Rectangle 18"/>
          <p:cNvSpPr>
            <a:spLocks noChangeArrowheads="1"/>
          </p:cNvSpPr>
          <p:nvPr/>
        </p:nvSpPr>
        <p:spPr bwMode="auto">
          <a:xfrm>
            <a:off x="388938" y="1642004"/>
            <a:ext cx="314325" cy="33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800" b="1"/>
              <a:t>#</a:t>
            </a:r>
          </a:p>
        </p:txBody>
      </p:sp>
      <p:sp>
        <p:nvSpPr>
          <p:cNvPr id="22547" name="Rectangle 19"/>
          <p:cNvSpPr>
            <a:spLocks noChangeArrowheads="1"/>
          </p:cNvSpPr>
          <p:nvPr/>
        </p:nvSpPr>
        <p:spPr bwMode="auto">
          <a:xfrm>
            <a:off x="503238" y="2156354"/>
            <a:ext cx="314325" cy="33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800" b="1"/>
              <a:t>1</a:t>
            </a:r>
          </a:p>
        </p:txBody>
      </p:sp>
      <p:sp>
        <p:nvSpPr>
          <p:cNvPr id="22548" name="Rectangle 20"/>
          <p:cNvSpPr>
            <a:spLocks noChangeArrowheads="1"/>
          </p:cNvSpPr>
          <p:nvPr/>
        </p:nvSpPr>
        <p:spPr bwMode="auto">
          <a:xfrm>
            <a:off x="490538" y="2702454"/>
            <a:ext cx="314325" cy="33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800" b="1"/>
              <a:t>2</a:t>
            </a:r>
          </a:p>
        </p:txBody>
      </p:sp>
      <p:sp>
        <p:nvSpPr>
          <p:cNvPr id="22549" name="Rectangle 21"/>
          <p:cNvSpPr>
            <a:spLocks noChangeArrowheads="1"/>
          </p:cNvSpPr>
          <p:nvPr/>
        </p:nvSpPr>
        <p:spPr bwMode="auto">
          <a:xfrm>
            <a:off x="477838" y="3216804"/>
            <a:ext cx="314325" cy="33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800" b="1"/>
              <a:t>3</a:t>
            </a:r>
          </a:p>
        </p:txBody>
      </p:sp>
      <p:sp>
        <p:nvSpPr>
          <p:cNvPr id="22550" name="Rectangle 22"/>
          <p:cNvSpPr>
            <a:spLocks noChangeArrowheads="1"/>
          </p:cNvSpPr>
          <p:nvPr/>
        </p:nvSpPr>
        <p:spPr bwMode="auto">
          <a:xfrm>
            <a:off x="466726" y="3712104"/>
            <a:ext cx="314325" cy="33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800" b="1"/>
              <a:t>4</a:t>
            </a:r>
          </a:p>
        </p:txBody>
      </p:sp>
      <p:sp>
        <p:nvSpPr>
          <p:cNvPr id="22551" name="Rectangle 23"/>
          <p:cNvSpPr>
            <a:spLocks noChangeArrowheads="1"/>
          </p:cNvSpPr>
          <p:nvPr/>
        </p:nvSpPr>
        <p:spPr bwMode="auto">
          <a:xfrm>
            <a:off x="479426" y="4239154"/>
            <a:ext cx="314325" cy="33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800" b="1"/>
              <a:t>5</a:t>
            </a:r>
          </a:p>
        </p:txBody>
      </p:sp>
      <p:sp>
        <p:nvSpPr>
          <p:cNvPr id="22552" name="Rectangle 24"/>
          <p:cNvSpPr>
            <a:spLocks noChangeArrowheads="1"/>
          </p:cNvSpPr>
          <p:nvPr/>
        </p:nvSpPr>
        <p:spPr bwMode="auto">
          <a:xfrm>
            <a:off x="473076" y="4690004"/>
            <a:ext cx="314325" cy="33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800" b="1"/>
              <a:t>6</a:t>
            </a:r>
          </a:p>
        </p:txBody>
      </p:sp>
      <p:sp>
        <p:nvSpPr>
          <p:cNvPr id="22553" name="Rectangle 25"/>
          <p:cNvSpPr>
            <a:spLocks noChangeArrowheads="1"/>
          </p:cNvSpPr>
          <p:nvPr/>
        </p:nvSpPr>
        <p:spPr bwMode="auto">
          <a:xfrm>
            <a:off x="896938" y="1654704"/>
            <a:ext cx="1495425" cy="33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800" b="1"/>
              <a:t>Instructions</a:t>
            </a:r>
          </a:p>
        </p:txBody>
      </p:sp>
      <p:sp>
        <p:nvSpPr>
          <p:cNvPr id="22554" name="Rectangle 26"/>
          <p:cNvSpPr>
            <a:spLocks noChangeArrowheads="1"/>
          </p:cNvSpPr>
          <p:nvPr/>
        </p:nvSpPr>
        <p:spPr bwMode="auto">
          <a:xfrm>
            <a:off x="4537076" y="1648354"/>
            <a:ext cx="1254125" cy="33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800" b="1"/>
              <a:t>Condition</a:t>
            </a:r>
          </a:p>
        </p:txBody>
      </p:sp>
      <p:sp>
        <p:nvSpPr>
          <p:cNvPr id="22555" name="Rectangle 27"/>
          <p:cNvSpPr>
            <a:spLocks noChangeArrowheads="1"/>
          </p:cNvSpPr>
          <p:nvPr/>
        </p:nvSpPr>
        <p:spPr bwMode="auto">
          <a:xfrm>
            <a:off x="5794376" y="1654704"/>
            <a:ext cx="746125" cy="33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800" b="1"/>
              <a:t>Input</a:t>
            </a:r>
          </a:p>
        </p:txBody>
      </p:sp>
      <p:sp>
        <p:nvSpPr>
          <p:cNvPr id="22556" name="Rectangle 28"/>
          <p:cNvSpPr>
            <a:spLocks noChangeArrowheads="1"/>
          </p:cNvSpPr>
          <p:nvPr/>
        </p:nvSpPr>
        <p:spPr bwMode="auto">
          <a:xfrm>
            <a:off x="6632576" y="1648354"/>
            <a:ext cx="949325" cy="33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800" b="1"/>
              <a:t>Length</a:t>
            </a:r>
          </a:p>
        </p:txBody>
      </p:sp>
      <p:sp>
        <p:nvSpPr>
          <p:cNvPr id="22557" name="Rectangle 29"/>
          <p:cNvSpPr>
            <a:spLocks noChangeArrowheads="1"/>
          </p:cNvSpPr>
          <p:nvPr/>
        </p:nvSpPr>
        <p:spPr bwMode="auto">
          <a:xfrm>
            <a:off x="7526338" y="1654704"/>
            <a:ext cx="746125" cy="33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800" b="1"/>
              <a:t>State</a:t>
            </a:r>
          </a:p>
        </p:txBody>
      </p:sp>
      <p:sp>
        <p:nvSpPr>
          <p:cNvPr id="22558" name="Rectangle 30"/>
          <p:cNvSpPr>
            <a:spLocks noChangeArrowheads="1"/>
          </p:cNvSpPr>
          <p:nvPr/>
        </p:nvSpPr>
        <p:spPr bwMode="auto">
          <a:xfrm>
            <a:off x="860426" y="2073804"/>
            <a:ext cx="2682875" cy="5873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800" b="1"/>
              <a:t>Length := length(Input)</a:t>
            </a:r>
            <a:br>
              <a:rPr lang="en-US" sz="1800" b="1"/>
            </a:br>
            <a:r>
              <a:rPr lang="en-US" sz="1800" b="1"/>
              <a:t>State := 0</a:t>
            </a:r>
          </a:p>
        </p:txBody>
      </p:sp>
      <p:sp>
        <p:nvSpPr>
          <p:cNvPr id="22559" name="Rectangle 31"/>
          <p:cNvSpPr>
            <a:spLocks noChangeArrowheads="1"/>
          </p:cNvSpPr>
          <p:nvPr/>
        </p:nvSpPr>
        <p:spPr bwMode="auto">
          <a:xfrm>
            <a:off x="5737226" y="2194454"/>
            <a:ext cx="771525" cy="33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ja-JP" altLang="en-US" sz="1800" b="1"/>
              <a:t>‘</a:t>
            </a:r>
            <a:r>
              <a:rPr lang="en-US" sz="1800" b="1"/>
              <a:t> AB </a:t>
            </a:r>
            <a:r>
              <a:rPr lang="ja-JP" altLang="en-US" sz="1800" b="1"/>
              <a:t>‘</a:t>
            </a:r>
            <a:endParaRPr lang="en-US" sz="1800" b="1"/>
          </a:p>
        </p:txBody>
      </p:sp>
      <p:sp>
        <p:nvSpPr>
          <p:cNvPr id="22560" name="Rectangle 32"/>
          <p:cNvSpPr>
            <a:spLocks noChangeArrowheads="1"/>
          </p:cNvSpPr>
          <p:nvPr/>
        </p:nvSpPr>
        <p:spPr bwMode="auto">
          <a:xfrm>
            <a:off x="6880226" y="2188104"/>
            <a:ext cx="314325" cy="33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800" b="1"/>
              <a:t>4</a:t>
            </a:r>
          </a:p>
        </p:txBody>
      </p:sp>
      <p:sp>
        <p:nvSpPr>
          <p:cNvPr id="22561" name="Rectangle 33"/>
          <p:cNvSpPr>
            <a:spLocks noChangeArrowheads="1"/>
          </p:cNvSpPr>
          <p:nvPr/>
        </p:nvSpPr>
        <p:spPr bwMode="auto">
          <a:xfrm>
            <a:off x="7697788" y="2175404"/>
            <a:ext cx="314325" cy="33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800" b="1"/>
              <a:t>0</a:t>
            </a:r>
          </a:p>
        </p:txBody>
      </p:sp>
      <p:sp>
        <p:nvSpPr>
          <p:cNvPr id="22562" name="Rectangle 34"/>
          <p:cNvSpPr>
            <a:spLocks noChangeArrowheads="1"/>
          </p:cNvSpPr>
          <p:nvPr/>
        </p:nvSpPr>
        <p:spPr bwMode="auto">
          <a:xfrm>
            <a:off x="854076" y="2721504"/>
            <a:ext cx="873125" cy="33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800" b="1"/>
              <a:t>repeat</a:t>
            </a:r>
          </a:p>
        </p:txBody>
      </p:sp>
      <p:sp>
        <p:nvSpPr>
          <p:cNvPr id="22563" name="Rectangle 35"/>
          <p:cNvSpPr>
            <a:spLocks noChangeArrowheads="1"/>
          </p:cNvSpPr>
          <p:nvPr/>
        </p:nvSpPr>
        <p:spPr bwMode="auto">
          <a:xfrm>
            <a:off x="846138" y="3216804"/>
            <a:ext cx="2776538" cy="6746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231775" eaLnBrk="0" hangingPunct="0">
              <a:lnSpc>
                <a:spcPct val="90000"/>
              </a:lnSpc>
            </a:pPr>
            <a:r>
              <a:rPr lang="en-US" sz="1800" b="1"/>
              <a:t>	</a:t>
            </a:r>
            <a:r>
              <a:rPr lang="en-US" sz="1800" b="1">
                <a:solidFill>
                  <a:srgbClr val="0070C0"/>
                </a:solidFill>
              </a:rPr>
              <a:t>if Input[Length-1] = </a:t>
            </a:r>
            <a:r>
              <a:rPr lang="ja-JP" altLang="en-US" sz="1800" b="1">
                <a:solidFill>
                  <a:srgbClr val="0070C0"/>
                </a:solidFill>
              </a:rPr>
              <a:t>‘</a:t>
            </a:r>
            <a:r>
              <a:rPr lang="en-US" sz="1800" b="1">
                <a:solidFill>
                  <a:srgbClr val="0070C0"/>
                </a:solidFill>
              </a:rPr>
              <a:t> </a:t>
            </a:r>
            <a:r>
              <a:rPr lang="ja-JP" altLang="en-US" sz="1800" b="1">
                <a:solidFill>
                  <a:srgbClr val="0070C0"/>
                </a:solidFill>
              </a:rPr>
              <a:t>‘</a:t>
            </a:r>
            <a:endParaRPr lang="en-US" sz="1800" b="1">
              <a:solidFill>
                <a:srgbClr val="0070C0"/>
              </a:solidFill>
            </a:endParaRPr>
          </a:p>
          <a:p>
            <a:pPr defTabSz="231775" eaLnBrk="0" hangingPunct="0">
              <a:lnSpc>
                <a:spcPct val="90000"/>
              </a:lnSpc>
            </a:pPr>
            <a:endParaRPr lang="en-US" sz="1800" b="1"/>
          </a:p>
        </p:txBody>
      </p:sp>
      <p:sp>
        <p:nvSpPr>
          <p:cNvPr id="22564" name="Rectangle 36"/>
          <p:cNvSpPr>
            <a:spLocks noChangeArrowheads="1"/>
          </p:cNvSpPr>
          <p:nvPr/>
        </p:nvSpPr>
        <p:spPr bwMode="auto">
          <a:xfrm>
            <a:off x="844551" y="3750204"/>
            <a:ext cx="2841625" cy="33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231775" eaLnBrk="0" hangingPunct="0">
              <a:lnSpc>
                <a:spcPct val="90000"/>
              </a:lnSpc>
            </a:pPr>
            <a:r>
              <a:rPr lang="en-US" sz="1800" b="1"/>
              <a:t>		Length := Length - 1</a:t>
            </a:r>
          </a:p>
        </p:txBody>
      </p:sp>
      <p:sp>
        <p:nvSpPr>
          <p:cNvPr id="22565" name="Rectangle 37"/>
          <p:cNvSpPr>
            <a:spLocks noChangeArrowheads="1"/>
          </p:cNvSpPr>
          <p:nvPr/>
        </p:nvSpPr>
        <p:spPr bwMode="auto">
          <a:xfrm>
            <a:off x="4797426" y="3223154"/>
            <a:ext cx="619125" cy="33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800" b="1"/>
              <a:t>true</a:t>
            </a:r>
          </a:p>
        </p:txBody>
      </p:sp>
      <p:sp>
        <p:nvSpPr>
          <p:cNvPr id="22566" name="Rectangle 38"/>
          <p:cNvSpPr>
            <a:spLocks noChangeArrowheads="1"/>
          </p:cNvSpPr>
          <p:nvPr/>
        </p:nvSpPr>
        <p:spPr bwMode="auto">
          <a:xfrm>
            <a:off x="847726" y="4226454"/>
            <a:ext cx="3451225" cy="33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231775" eaLnBrk="0" hangingPunct="0">
              <a:lnSpc>
                <a:spcPct val="90000"/>
              </a:lnSpc>
            </a:pPr>
            <a:r>
              <a:rPr lang="en-US" sz="1800" b="1"/>
              <a:t>		if State &lt; 2 State:=State+1</a:t>
            </a:r>
          </a:p>
        </p:txBody>
      </p:sp>
      <p:sp>
        <p:nvSpPr>
          <p:cNvPr id="22567" name="Rectangle 39"/>
          <p:cNvSpPr>
            <a:spLocks noChangeArrowheads="1"/>
          </p:cNvSpPr>
          <p:nvPr/>
        </p:nvSpPr>
        <p:spPr bwMode="auto">
          <a:xfrm>
            <a:off x="855663" y="4696354"/>
            <a:ext cx="1949450" cy="33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231775" eaLnBrk="0" hangingPunct="0">
              <a:lnSpc>
                <a:spcPct val="90000"/>
              </a:lnSpc>
            </a:pPr>
            <a:r>
              <a:rPr lang="en-US" sz="1800" b="1"/>
              <a:t>	else State := 3</a:t>
            </a:r>
          </a:p>
        </p:txBody>
      </p:sp>
      <p:sp>
        <p:nvSpPr>
          <p:cNvPr id="22568" name="Rectangle 40"/>
          <p:cNvSpPr>
            <a:spLocks noChangeArrowheads="1"/>
          </p:cNvSpPr>
          <p:nvPr/>
        </p:nvSpPr>
        <p:spPr bwMode="auto">
          <a:xfrm>
            <a:off x="6865938" y="3745442"/>
            <a:ext cx="314325" cy="33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800" b="1"/>
              <a:t>3</a:t>
            </a:r>
          </a:p>
        </p:txBody>
      </p:sp>
      <p:sp>
        <p:nvSpPr>
          <p:cNvPr id="22569" name="Rectangle 41"/>
          <p:cNvSpPr>
            <a:spLocks noChangeArrowheads="1"/>
          </p:cNvSpPr>
          <p:nvPr/>
        </p:nvSpPr>
        <p:spPr bwMode="auto">
          <a:xfrm>
            <a:off x="4838701" y="4221692"/>
            <a:ext cx="619125" cy="33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800" b="1"/>
              <a:t>true</a:t>
            </a:r>
          </a:p>
        </p:txBody>
      </p:sp>
      <p:sp>
        <p:nvSpPr>
          <p:cNvPr id="22570" name="Rectangle 42"/>
          <p:cNvSpPr>
            <a:spLocks noChangeArrowheads="1"/>
          </p:cNvSpPr>
          <p:nvPr/>
        </p:nvSpPr>
        <p:spPr bwMode="auto">
          <a:xfrm>
            <a:off x="7710488" y="4226454"/>
            <a:ext cx="314325" cy="33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800" b="1"/>
              <a:t>1</a:t>
            </a:r>
          </a:p>
        </p:txBody>
      </p:sp>
      <p:sp>
        <p:nvSpPr>
          <p:cNvPr id="22571" name="Rectangle 43"/>
          <p:cNvSpPr>
            <a:spLocks noChangeArrowheads="1"/>
          </p:cNvSpPr>
          <p:nvPr/>
        </p:nvSpPr>
        <p:spPr bwMode="auto">
          <a:xfrm>
            <a:off x="858838" y="5191654"/>
            <a:ext cx="2930525" cy="33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800" b="1"/>
              <a:t>until State=3 or Length=0</a:t>
            </a:r>
          </a:p>
        </p:txBody>
      </p:sp>
      <p:sp>
        <p:nvSpPr>
          <p:cNvPr id="22572" name="Rectangle 44"/>
          <p:cNvSpPr>
            <a:spLocks noChangeArrowheads="1"/>
          </p:cNvSpPr>
          <p:nvPr/>
        </p:nvSpPr>
        <p:spPr bwMode="auto">
          <a:xfrm>
            <a:off x="4772026" y="5204354"/>
            <a:ext cx="708025" cy="33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800" b="1"/>
              <a:t>false</a:t>
            </a:r>
          </a:p>
        </p:txBody>
      </p:sp>
      <p:sp>
        <p:nvSpPr>
          <p:cNvPr id="22573" name="Line 45"/>
          <p:cNvSpPr>
            <a:spLocks noChangeShapeType="1"/>
          </p:cNvSpPr>
          <p:nvPr/>
        </p:nvSpPr>
        <p:spPr bwMode="auto">
          <a:xfrm>
            <a:off x="404813" y="4640792"/>
            <a:ext cx="7837488"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xmlns="">
                <a:noFill/>
              </a14:hiddenFill>
            </a:ext>
          </a:extLst>
        </p:spPr>
        <p:txBody>
          <a:bodyPr wrap="none" anchor="ctr"/>
          <a:lstStyle/>
          <a:p>
            <a:endParaRPr lang="en-US"/>
          </a:p>
        </p:txBody>
      </p:sp>
      <p:sp>
        <p:nvSpPr>
          <p:cNvPr id="22574" name="Line 46"/>
          <p:cNvSpPr>
            <a:spLocks noChangeShapeType="1"/>
          </p:cNvSpPr>
          <p:nvPr/>
        </p:nvSpPr>
        <p:spPr bwMode="auto">
          <a:xfrm>
            <a:off x="404813" y="4155017"/>
            <a:ext cx="7837488"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xmlns="">
                <a:noFill/>
              </a14:hiddenFill>
            </a:ext>
          </a:extLst>
        </p:spPr>
        <p:txBody>
          <a:bodyPr wrap="none" anchor="ctr"/>
          <a:lstStyle/>
          <a:p>
            <a:endParaRPr lang="en-US"/>
          </a:p>
        </p:txBody>
      </p:sp>
      <p:sp>
        <p:nvSpPr>
          <p:cNvPr id="22575" name="Rectangle 47"/>
          <p:cNvSpPr>
            <a:spLocks noChangeArrowheads="1"/>
          </p:cNvSpPr>
          <p:nvPr/>
        </p:nvSpPr>
        <p:spPr bwMode="auto">
          <a:xfrm>
            <a:off x="469901" y="5188479"/>
            <a:ext cx="314325" cy="33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800" b="1"/>
              <a:t>7</a:t>
            </a:r>
          </a:p>
        </p:txBody>
      </p:sp>
      <p:pic>
        <p:nvPicPr>
          <p:cNvPr id="50" name="Picture 10" descr="C:\Documents and Settings\tchick\Local Settings\Temporary Internet Files\Content.IE5\ATUNA1IJ\MCj0378725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90392" y="69848"/>
            <a:ext cx="1281113" cy="1003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4582219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388938" y="1123950"/>
            <a:ext cx="7897812" cy="4933950"/>
            <a:chOff x="461963" y="1463675"/>
            <a:chExt cx="7897812" cy="4933950"/>
          </a:xfrm>
        </p:grpSpPr>
        <p:sp>
          <p:nvSpPr>
            <p:cNvPr id="23554" name="Rectangle 3"/>
            <p:cNvSpPr>
              <a:spLocks noChangeArrowheads="1"/>
            </p:cNvSpPr>
            <p:nvPr/>
          </p:nvSpPr>
          <p:spPr bwMode="auto">
            <a:xfrm>
              <a:off x="479425" y="1463675"/>
              <a:ext cx="7829550" cy="4927600"/>
            </a:xfrm>
            <a:prstGeom prst="rect">
              <a:avLst/>
            </a:prstGeom>
            <a:noFill/>
            <a:ln w="12700">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wrap="none" anchor="ctr"/>
            <a:lstStyle/>
            <a:p>
              <a:endParaRPr lang="en-US"/>
            </a:p>
          </p:txBody>
        </p:sp>
        <p:sp>
          <p:nvSpPr>
            <p:cNvPr id="23555" name="Line 4"/>
            <p:cNvSpPr>
              <a:spLocks noChangeShapeType="1"/>
            </p:cNvSpPr>
            <p:nvPr/>
          </p:nvSpPr>
          <p:spPr bwMode="auto">
            <a:xfrm>
              <a:off x="477838" y="1882775"/>
              <a:ext cx="7837487"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xmlns="">
                  <a:noFill/>
                </a14:hiddenFill>
              </a:ext>
            </a:extLst>
          </p:spPr>
          <p:txBody>
            <a:bodyPr wrap="none" anchor="ctr"/>
            <a:lstStyle/>
            <a:p>
              <a:endParaRPr lang="en-US"/>
            </a:p>
          </p:txBody>
        </p:sp>
        <p:sp>
          <p:nvSpPr>
            <p:cNvPr id="23556" name="Line 5"/>
            <p:cNvSpPr>
              <a:spLocks noChangeShapeType="1"/>
            </p:cNvSpPr>
            <p:nvPr/>
          </p:nvSpPr>
          <p:spPr bwMode="auto">
            <a:xfrm>
              <a:off x="477838" y="2339975"/>
              <a:ext cx="7837487"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xmlns="">
                  <a:noFill/>
                </a14:hiddenFill>
              </a:ext>
            </a:extLst>
          </p:spPr>
          <p:txBody>
            <a:bodyPr wrap="none" anchor="ctr"/>
            <a:lstStyle/>
            <a:p>
              <a:endParaRPr lang="en-US"/>
            </a:p>
          </p:txBody>
        </p:sp>
        <p:sp>
          <p:nvSpPr>
            <p:cNvPr id="23557" name="Line 6"/>
            <p:cNvSpPr>
              <a:spLocks noChangeShapeType="1"/>
            </p:cNvSpPr>
            <p:nvPr/>
          </p:nvSpPr>
          <p:spPr bwMode="auto">
            <a:xfrm>
              <a:off x="477838" y="2967038"/>
              <a:ext cx="7837487"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xmlns="">
                  <a:noFill/>
                </a14:hiddenFill>
              </a:ext>
            </a:extLst>
          </p:spPr>
          <p:txBody>
            <a:bodyPr wrap="none" anchor="ctr"/>
            <a:lstStyle/>
            <a:p>
              <a:endParaRPr lang="en-US"/>
            </a:p>
          </p:txBody>
        </p:sp>
        <p:sp>
          <p:nvSpPr>
            <p:cNvPr id="23558" name="Line 7"/>
            <p:cNvSpPr>
              <a:spLocks noChangeShapeType="1"/>
            </p:cNvSpPr>
            <p:nvPr/>
          </p:nvSpPr>
          <p:spPr bwMode="auto">
            <a:xfrm>
              <a:off x="477838" y="3463925"/>
              <a:ext cx="7837487"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xmlns="">
                  <a:noFill/>
                </a14:hiddenFill>
              </a:ext>
            </a:extLst>
          </p:spPr>
          <p:txBody>
            <a:bodyPr wrap="none" anchor="ctr"/>
            <a:lstStyle/>
            <a:p>
              <a:endParaRPr lang="en-US"/>
            </a:p>
          </p:txBody>
        </p:sp>
        <p:sp>
          <p:nvSpPr>
            <p:cNvPr id="23559" name="Line 8"/>
            <p:cNvSpPr>
              <a:spLocks noChangeShapeType="1"/>
            </p:cNvSpPr>
            <p:nvPr/>
          </p:nvSpPr>
          <p:spPr bwMode="auto">
            <a:xfrm>
              <a:off x="477838" y="3978275"/>
              <a:ext cx="7837487"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xmlns="">
                  <a:noFill/>
                </a14:hiddenFill>
              </a:ext>
            </a:extLst>
          </p:spPr>
          <p:txBody>
            <a:bodyPr wrap="none" anchor="ctr"/>
            <a:lstStyle/>
            <a:p>
              <a:endParaRPr lang="en-US"/>
            </a:p>
          </p:txBody>
        </p:sp>
        <p:sp>
          <p:nvSpPr>
            <p:cNvPr id="23560" name="Line 9"/>
            <p:cNvSpPr>
              <a:spLocks noChangeShapeType="1"/>
            </p:cNvSpPr>
            <p:nvPr/>
          </p:nvSpPr>
          <p:spPr bwMode="auto">
            <a:xfrm>
              <a:off x="477838" y="5461000"/>
              <a:ext cx="7837487"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xmlns="">
                  <a:noFill/>
                </a14:hiddenFill>
              </a:ext>
            </a:extLst>
          </p:spPr>
          <p:txBody>
            <a:bodyPr wrap="none" anchor="ctr"/>
            <a:lstStyle/>
            <a:p>
              <a:endParaRPr lang="en-US"/>
            </a:p>
          </p:txBody>
        </p:sp>
        <p:sp>
          <p:nvSpPr>
            <p:cNvPr id="23561" name="Line 10"/>
            <p:cNvSpPr>
              <a:spLocks noChangeShapeType="1"/>
            </p:cNvSpPr>
            <p:nvPr/>
          </p:nvSpPr>
          <p:spPr bwMode="auto">
            <a:xfrm>
              <a:off x="477838" y="5959475"/>
              <a:ext cx="7837487"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xmlns="">
                  <a:noFill/>
                </a14:hiddenFill>
              </a:ext>
            </a:extLst>
          </p:spPr>
          <p:txBody>
            <a:bodyPr wrap="none" anchor="ctr"/>
            <a:lstStyle/>
            <a:p>
              <a:endParaRPr lang="en-US"/>
            </a:p>
          </p:txBody>
        </p:sp>
        <p:sp>
          <p:nvSpPr>
            <p:cNvPr id="23562" name="Rectangle 11"/>
            <p:cNvSpPr>
              <a:spLocks noChangeArrowheads="1"/>
            </p:cNvSpPr>
            <p:nvPr/>
          </p:nvSpPr>
          <p:spPr bwMode="auto">
            <a:xfrm>
              <a:off x="654050" y="1520825"/>
              <a:ext cx="2987675" cy="33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800" b="1"/>
                <a:t>Cycle 2: L = 1, N = 2, T = 1</a:t>
              </a:r>
            </a:p>
          </p:txBody>
        </p:sp>
        <p:sp>
          <p:nvSpPr>
            <p:cNvPr id="23563" name="Rectangle 12"/>
            <p:cNvSpPr>
              <a:spLocks noChangeArrowheads="1"/>
            </p:cNvSpPr>
            <p:nvPr/>
          </p:nvSpPr>
          <p:spPr bwMode="auto">
            <a:xfrm>
              <a:off x="3790950" y="1514475"/>
              <a:ext cx="4568825" cy="33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800" b="1"/>
                <a:t>ClearSpaces(var Input: string; State: int)</a:t>
              </a:r>
            </a:p>
          </p:txBody>
        </p:sp>
        <p:sp>
          <p:nvSpPr>
            <p:cNvPr id="23564" name="Line 13"/>
            <p:cNvSpPr>
              <a:spLocks noChangeShapeType="1"/>
            </p:cNvSpPr>
            <p:nvPr/>
          </p:nvSpPr>
          <p:spPr bwMode="auto">
            <a:xfrm>
              <a:off x="922338" y="1887538"/>
              <a:ext cx="0" cy="4510087"/>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xmlns="">
                  <a:noFill/>
                </a14:hiddenFill>
              </a:ext>
            </a:extLst>
          </p:spPr>
          <p:txBody>
            <a:bodyPr wrap="none" anchor="ctr"/>
            <a:lstStyle/>
            <a:p>
              <a:endParaRPr lang="en-US"/>
            </a:p>
          </p:txBody>
        </p:sp>
        <p:sp>
          <p:nvSpPr>
            <p:cNvPr id="23565" name="Line 14"/>
            <p:cNvSpPr>
              <a:spLocks noChangeShapeType="1"/>
            </p:cNvSpPr>
            <p:nvPr/>
          </p:nvSpPr>
          <p:spPr bwMode="auto">
            <a:xfrm flipH="1">
              <a:off x="7596188" y="1874838"/>
              <a:ext cx="1587" cy="4484687"/>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xmlns="">
                  <a:noFill/>
                </a14:hiddenFill>
              </a:ext>
            </a:extLst>
          </p:spPr>
          <p:txBody>
            <a:bodyPr wrap="none" anchor="ctr"/>
            <a:lstStyle/>
            <a:p>
              <a:endParaRPr lang="en-US"/>
            </a:p>
          </p:txBody>
        </p:sp>
        <p:sp>
          <p:nvSpPr>
            <p:cNvPr id="23566" name="Line 15"/>
            <p:cNvSpPr>
              <a:spLocks noChangeShapeType="1"/>
            </p:cNvSpPr>
            <p:nvPr/>
          </p:nvSpPr>
          <p:spPr bwMode="auto">
            <a:xfrm>
              <a:off x="6694488" y="1887538"/>
              <a:ext cx="0" cy="4510087"/>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xmlns="">
                  <a:noFill/>
                </a14:hiddenFill>
              </a:ext>
            </a:extLst>
          </p:spPr>
          <p:txBody>
            <a:bodyPr wrap="none" anchor="ctr"/>
            <a:lstStyle/>
            <a:p>
              <a:endParaRPr lang="en-US"/>
            </a:p>
          </p:txBody>
        </p:sp>
        <p:sp>
          <p:nvSpPr>
            <p:cNvPr id="23567" name="Line 16"/>
            <p:cNvSpPr>
              <a:spLocks noChangeShapeType="1"/>
            </p:cNvSpPr>
            <p:nvPr/>
          </p:nvSpPr>
          <p:spPr bwMode="auto">
            <a:xfrm>
              <a:off x="5800725" y="1887538"/>
              <a:ext cx="0" cy="4510087"/>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xmlns="">
                  <a:noFill/>
                </a14:hiddenFill>
              </a:ext>
            </a:extLst>
          </p:spPr>
          <p:txBody>
            <a:bodyPr wrap="none" anchor="ctr"/>
            <a:lstStyle/>
            <a:p>
              <a:endParaRPr lang="en-US"/>
            </a:p>
          </p:txBody>
        </p:sp>
        <p:sp>
          <p:nvSpPr>
            <p:cNvPr id="23568" name="Line 17"/>
            <p:cNvSpPr>
              <a:spLocks noChangeShapeType="1"/>
            </p:cNvSpPr>
            <p:nvPr/>
          </p:nvSpPr>
          <p:spPr bwMode="auto">
            <a:xfrm>
              <a:off x="4657725" y="1887538"/>
              <a:ext cx="0" cy="4510087"/>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xmlns="">
                  <a:noFill/>
                </a14:hiddenFill>
              </a:ext>
            </a:extLst>
          </p:spPr>
          <p:txBody>
            <a:bodyPr wrap="none" anchor="ctr"/>
            <a:lstStyle/>
            <a:p>
              <a:endParaRPr lang="en-US"/>
            </a:p>
          </p:txBody>
        </p:sp>
        <p:sp>
          <p:nvSpPr>
            <p:cNvPr id="23569" name="Rectangle 18"/>
            <p:cNvSpPr>
              <a:spLocks noChangeArrowheads="1"/>
            </p:cNvSpPr>
            <p:nvPr/>
          </p:nvSpPr>
          <p:spPr bwMode="auto">
            <a:xfrm>
              <a:off x="461963" y="1973263"/>
              <a:ext cx="314325" cy="33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800" b="1"/>
                <a:t>#</a:t>
              </a:r>
            </a:p>
          </p:txBody>
        </p:sp>
        <p:sp>
          <p:nvSpPr>
            <p:cNvPr id="23570" name="Rectangle 19"/>
            <p:cNvSpPr>
              <a:spLocks noChangeArrowheads="1"/>
            </p:cNvSpPr>
            <p:nvPr/>
          </p:nvSpPr>
          <p:spPr bwMode="auto">
            <a:xfrm>
              <a:off x="576263" y="2487613"/>
              <a:ext cx="314325" cy="33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800" b="1"/>
                <a:t>1</a:t>
              </a:r>
            </a:p>
          </p:txBody>
        </p:sp>
        <p:sp>
          <p:nvSpPr>
            <p:cNvPr id="23571" name="Rectangle 20"/>
            <p:cNvSpPr>
              <a:spLocks noChangeArrowheads="1"/>
            </p:cNvSpPr>
            <p:nvPr/>
          </p:nvSpPr>
          <p:spPr bwMode="auto">
            <a:xfrm>
              <a:off x="563563" y="3033713"/>
              <a:ext cx="314325" cy="33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800" b="1"/>
                <a:t>2</a:t>
              </a:r>
            </a:p>
          </p:txBody>
        </p:sp>
        <p:sp>
          <p:nvSpPr>
            <p:cNvPr id="23572" name="Rectangle 21"/>
            <p:cNvSpPr>
              <a:spLocks noChangeArrowheads="1"/>
            </p:cNvSpPr>
            <p:nvPr/>
          </p:nvSpPr>
          <p:spPr bwMode="auto">
            <a:xfrm>
              <a:off x="550863" y="3548063"/>
              <a:ext cx="314325" cy="33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800" b="1"/>
                <a:t>3</a:t>
              </a:r>
            </a:p>
          </p:txBody>
        </p:sp>
        <p:sp>
          <p:nvSpPr>
            <p:cNvPr id="23573" name="Rectangle 22"/>
            <p:cNvSpPr>
              <a:spLocks noChangeArrowheads="1"/>
            </p:cNvSpPr>
            <p:nvPr/>
          </p:nvSpPr>
          <p:spPr bwMode="auto">
            <a:xfrm>
              <a:off x="539750" y="4043363"/>
              <a:ext cx="314325" cy="33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800" b="1"/>
                <a:t>4</a:t>
              </a:r>
            </a:p>
          </p:txBody>
        </p:sp>
        <p:sp>
          <p:nvSpPr>
            <p:cNvPr id="23574" name="Rectangle 23"/>
            <p:cNvSpPr>
              <a:spLocks noChangeArrowheads="1"/>
            </p:cNvSpPr>
            <p:nvPr/>
          </p:nvSpPr>
          <p:spPr bwMode="auto">
            <a:xfrm>
              <a:off x="552450" y="4570413"/>
              <a:ext cx="314325" cy="33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800" b="1"/>
                <a:t>5</a:t>
              </a:r>
            </a:p>
          </p:txBody>
        </p:sp>
        <p:sp>
          <p:nvSpPr>
            <p:cNvPr id="23575" name="Rectangle 24"/>
            <p:cNvSpPr>
              <a:spLocks noChangeArrowheads="1"/>
            </p:cNvSpPr>
            <p:nvPr/>
          </p:nvSpPr>
          <p:spPr bwMode="auto">
            <a:xfrm>
              <a:off x="546100" y="5021263"/>
              <a:ext cx="314325" cy="33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800" b="1"/>
                <a:t>6</a:t>
              </a:r>
            </a:p>
          </p:txBody>
        </p:sp>
        <p:sp>
          <p:nvSpPr>
            <p:cNvPr id="23576" name="Rectangle 25"/>
            <p:cNvSpPr>
              <a:spLocks noChangeArrowheads="1"/>
            </p:cNvSpPr>
            <p:nvPr/>
          </p:nvSpPr>
          <p:spPr bwMode="auto">
            <a:xfrm>
              <a:off x="969963" y="1985963"/>
              <a:ext cx="1495425" cy="33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800" b="1"/>
                <a:t>Instructions</a:t>
              </a:r>
            </a:p>
          </p:txBody>
        </p:sp>
        <p:sp>
          <p:nvSpPr>
            <p:cNvPr id="23577" name="Rectangle 26"/>
            <p:cNvSpPr>
              <a:spLocks noChangeArrowheads="1"/>
            </p:cNvSpPr>
            <p:nvPr/>
          </p:nvSpPr>
          <p:spPr bwMode="auto">
            <a:xfrm>
              <a:off x="4610100" y="1979613"/>
              <a:ext cx="1254125" cy="33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800" b="1"/>
                <a:t>Condition</a:t>
              </a:r>
            </a:p>
          </p:txBody>
        </p:sp>
        <p:sp>
          <p:nvSpPr>
            <p:cNvPr id="23578" name="Rectangle 27"/>
            <p:cNvSpPr>
              <a:spLocks noChangeArrowheads="1"/>
            </p:cNvSpPr>
            <p:nvPr/>
          </p:nvSpPr>
          <p:spPr bwMode="auto">
            <a:xfrm>
              <a:off x="5867400" y="1985963"/>
              <a:ext cx="746125" cy="33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800" b="1"/>
                <a:t>Input</a:t>
              </a:r>
            </a:p>
          </p:txBody>
        </p:sp>
        <p:sp>
          <p:nvSpPr>
            <p:cNvPr id="23579" name="Rectangle 28"/>
            <p:cNvSpPr>
              <a:spLocks noChangeArrowheads="1"/>
            </p:cNvSpPr>
            <p:nvPr/>
          </p:nvSpPr>
          <p:spPr bwMode="auto">
            <a:xfrm>
              <a:off x="6705600" y="1979613"/>
              <a:ext cx="949325" cy="33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800" b="1"/>
                <a:t>Length</a:t>
              </a:r>
            </a:p>
          </p:txBody>
        </p:sp>
        <p:sp>
          <p:nvSpPr>
            <p:cNvPr id="23580" name="Rectangle 29"/>
            <p:cNvSpPr>
              <a:spLocks noChangeArrowheads="1"/>
            </p:cNvSpPr>
            <p:nvPr/>
          </p:nvSpPr>
          <p:spPr bwMode="auto">
            <a:xfrm>
              <a:off x="7599363" y="1985963"/>
              <a:ext cx="746125" cy="33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800" b="1"/>
                <a:t>State</a:t>
              </a:r>
            </a:p>
          </p:txBody>
        </p:sp>
        <p:sp>
          <p:nvSpPr>
            <p:cNvPr id="23581" name="Rectangle 30"/>
            <p:cNvSpPr>
              <a:spLocks noChangeArrowheads="1"/>
            </p:cNvSpPr>
            <p:nvPr/>
          </p:nvSpPr>
          <p:spPr bwMode="auto">
            <a:xfrm>
              <a:off x="933450" y="2405063"/>
              <a:ext cx="2682875" cy="5873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800" b="1"/>
                <a:t>Length := length(Input)</a:t>
              </a:r>
              <a:br>
                <a:rPr lang="en-US" sz="1800" b="1"/>
              </a:br>
              <a:r>
                <a:rPr lang="en-US" sz="1800" b="1"/>
                <a:t>State := 0</a:t>
              </a:r>
            </a:p>
          </p:txBody>
        </p:sp>
        <p:sp>
          <p:nvSpPr>
            <p:cNvPr id="23582" name="Rectangle 31"/>
            <p:cNvSpPr>
              <a:spLocks noChangeArrowheads="1"/>
            </p:cNvSpPr>
            <p:nvPr/>
          </p:nvSpPr>
          <p:spPr bwMode="auto">
            <a:xfrm>
              <a:off x="5810250" y="2525713"/>
              <a:ext cx="187325" cy="33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endParaRPr lang="en-US" sz="1800" b="1"/>
            </a:p>
          </p:txBody>
        </p:sp>
        <p:sp>
          <p:nvSpPr>
            <p:cNvPr id="23583" name="Rectangle 32"/>
            <p:cNvSpPr>
              <a:spLocks noChangeArrowheads="1"/>
            </p:cNvSpPr>
            <p:nvPr/>
          </p:nvSpPr>
          <p:spPr bwMode="auto">
            <a:xfrm>
              <a:off x="6953250" y="2519363"/>
              <a:ext cx="187325" cy="33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endParaRPr lang="en-US" sz="1800" b="1"/>
            </a:p>
          </p:txBody>
        </p:sp>
        <p:sp>
          <p:nvSpPr>
            <p:cNvPr id="23584" name="Rectangle 33"/>
            <p:cNvSpPr>
              <a:spLocks noChangeArrowheads="1"/>
            </p:cNvSpPr>
            <p:nvPr/>
          </p:nvSpPr>
          <p:spPr bwMode="auto">
            <a:xfrm>
              <a:off x="7770813" y="2506663"/>
              <a:ext cx="187325" cy="33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endParaRPr lang="en-US" sz="1800" b="1"/>
            </a:p>
          </p:txBody>
        </p:sp>
        <p:sp>
          <p:nvSpPr>
            <p:cNvPr id="23585" name="Rectangle 34"/>
            <p:cNvSpPr>
              <a:spLocks noChangeArrowheads="1"/>
            </p:cNvSpPr>
            <p:nvPr/>
          </p:nvSpPr>
          <p:spPr bwMode="auto">
            <a:xfrm>
              <a:off x="927100" y="3052763"/>
              <a:ext cx="873125" cy="33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800" b="1"/>
                <a:t>repeat</a:t>
              </a:r>
            </a:p>
          </p:txBody>
        </p:sp>
        <p:sp>
          <p:nvSpPr>
            <p:cNvPr id="23586" name="Rectangle 35"/>
            <p:cNvSpPr>
              <a:spLocks noChangeArrowheads="1"/>
            </p:cNvSpPr>
            <p:nvPr/>
          </p:nvSpPr>
          <p:spPr bwMode="auto">
            <a:xfrm>
              <a:off x="919163" y="3548063"/>
              <a:ext cx="2776537" cy="6746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231775" eaLnBrk="0" hangingPunct="0">
                <a:lnSpc>
                  <a:spcPct val="90000"/>
                </a:lnSpc>
              </a:pPr>
              <a:r>
                <a:rPr lang="en-US" sz="1800" b="1">
                  <a:solidFill>
                    <a:srgbClr val="0070C0"/>
                  </a:solidFill>
                </a:rPr>
                <a:t>	if Input[Length-1] = </a:t>
              </a:r>
              <a:r>
                <a:rPr lang="ja-JP" altLang="en-US" sz="1800" b="1">
                  <a:solidFill>
                    <a:srgbClr val="0070C0"/>
                  </a:solidFill>
                </a:rPr>
                <a:t>‘</a:t>
              </a:r>
              <a:r>
                <a:rPr lang="en-US" sz="1800" b="1">
                  <a:solidFill>
                    <a:srgbClr val="0070C0"/>
                  </a:solidFill>
                </a:rPr>
                <a:t> </a:t>
              </a:r>
              <a:r>
                <a:rPr lang="ja-JP" altLang="en-US" sz="1800" b="1">
                  <a:solidFill>
                    <a:srgbClr val="0070C0"/>
                  </a:solidFill>
                </a:rPr>
                <a:t>‘</a:t>
              </a:r>
              <a:endParaRPr lang="en-US" sz="1800" b="1">
                <a:solidFill>
                  <a:srgbClr val="0070C0"/>
                </a:solidFill>
              </a:endParaRPr>
            </a:p>
            <a:p>
              <a:pPr defTabSz="231775" eaLnBrk="0" hangingPunct="0">
                <a:lnSpc>
                  <a:spcPct val="90000"/>
                </a:lnSpc>
              </a:pPr>
              <a:endParaRPr lang="en-US" sz="1800" b="1"/>
            </a:p>
          </p:txBody>
        </p:sp>
        <p:sp>
          <p:nvSpPr>
            <p:cNvPr id="23587" name="Rectangle 36"/>
            <p:cNvSpPr>
              <a:spLocks noChangeArrowheads="1"/>
            </p:cNvSpPr>
            <p:nvPr/>
          </p:nvSpPr>
          <p:spPr bwMode="auto">
            <a:xfrm>
              <a:off x="917575" y="4081463"/>
              <a:ext cx="2841625" cy="33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231775" eaLnBrk="0" hangingPunct="0">
                <a:lnSpc>
                  <a:spcPct val="90000"/>
                </a:lnSpc>
              </a:pPr>
              <a:r>
                <a:rPr lang="en-US" sz="1800" b="1"/>
                <a:t>		Length := Length - 1</a:t>
              </a:r>
            </a:p>
          </p:txBody>
        </p:sp>
        <p:sp>
          <p:nvSpPr>
            <p:cNvPr id="23588" name="Rectangle 37"/>
            <p:cNvSpPr>
              <a:spLocks noChangeArrowheads="1"/>
            </p:cNvSpPr>
            <p:nvPr/>
          </p:nvSpPr>
          <p:spPr bwMode="auto">
            <a:xfrm>
              <a:off x="4870450" y="3554413"/>
              <a:ext cx="708025" cy="33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800" b="1"/>
                <a:t>false</a:t>
              </a:r>
            </a:p>
          </p:txBody>
        </p:sp>
        <p:sp>
          <p:nvSpPr>
            <p:cNvPr id="23589" name="Rectangle 38"/>
            <p:cNvSpPr>
              <a:spLocks noChangeArrowheads="1"/>
            </p:cNvSpPr>
            <p:nvPr/>
          </p:nvSpPr>
          <p:spPr bwMode="auto">
            <a:xfrm>
              <a:off x="920750" y="4557713"/>
              <a:ext cx="3451225" cy="33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231775" eaLnBrk="0" hangingPunct="0">
                <a:lnSpc>
                  <a:spcPct val="90000"/>
                </a:lnSpc>
              </a:pPr>
              <a:r>
                <a:rPr lang="en-US" sz="1800" b="1"/>
                <a:t>		if State &lt; 2 State:=State+1</a:t>
              </a:r>
            </a:p>
          </p:txBody>
        </p:sp>
        <p:sp>
          <p:nvSpPr>
            <p:cNvPr id="23590" name="Rectangle 39"/>
            <p:cNvSpPr>
              <a:spLocks noChangeArrowheads="1"/>
            </p:cNvSpPr>
            <p:nvPr/>
          </p:nvSpPr>
          <p:spPr bwMode="auto">
            <a:xfrm>
              <a:off x="928688" y="5027613"/>
              <a:ext cx="1949450" cy="33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231775" eaLnBrk="0" hangingPunct="0">
                <a:lnSpc>
                  <a:spcPct val="90000"/>
                </a:lnSpc>
              </a:pPr>
              <a:r>
                <a:rPr lang="en-US" sz="1800" b="1"/>
                <a:t>	else State := 3</a:t>
              </a:r>
            </a:p>
          </p:txBody>
        </p:sp>
        <p:sp>
          <p:nvSpPr>
            <p:cNvPr id="23591" name="Rectangle 40"/>
            <p:cNvSpPr>
              <a:spLocks noChangeArrowheads="1"/>
            </p:cNvSpPr>
            <p:nvPr/>
          </p:nvSpPr>
          <p:spPr bwMode="auto">
            <a:xfrm>
              <a:off x="6938963" y="4076700"/>
              <a:ext cx="187325" cy="33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endParaRPr lang="en-US" sz="1800" b="1"/>
            </a:p>
          </p:txBody>
        </p:sp>
        <p:sp>
          <p:nvSpPr>
            <p:cNvPr id="23592" name="Rectangle 41"/>
            <p:cNvSpPr>
              <a:spLocks noChangeArrowheads="1"/>
            </p:cNvSpPr>
            <p:nvPr/>
          </p:nvSpPr>
          <p:spPr bwMode="auto">
            <a:xfrm>
              <a:off x="4911725" y="4552950"/>
              <a:ext cx="187325" cy="33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endParaRPr lang="en-US" sz="1800" b="1"/>
            </a:p>
          </p:txBody>
        </p:sp>
        <p:sp>
          <p:nvSpPr>
            <p:cNvPr id="23593" name="Rectangle 42"/>
            <p:cNvSpPr>
              <a:spLocks noChangeArrowheads="1"/>
            </p:cNvSpPr>
            <p:nvPr/>
          </p:nvSpPr>
          <p:spPr bwMode="auto">
            <a:xfrm>
              <a:off x="7783513" y="4557713"/>
              <a:ext cx="187325" cy="33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endParaRPr lang="en-US" sz="1800" b="1"/>
            </a:p>
          </p:txBody>
        </p:sp>
        <p:sp>
          <p:nvSpPr>
            <p:cNvPr id="23594" name="Rectangle 43"/>
            <p:cNvSpPr>
              <a:spLocks noChangeArrowheads="1"/>
            </p:cNvSpPr>
            <p:nvPr/>
          </p:nvSpPr>
          <p:spPr bwMode="auto">
            <a:xfrm>
              <a:off x="931863" y="5522913"/>
              <a:ext cx="2930525" cy="33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800" b="1"/>
                <a:t>until State=3 or Length=0</a:t>
              </a:r>
            </a:p>
          </p:txBody>
        </p:sp>
        <p:sp>
          <p:nvSpPr>
            <p:cNvPr id="23595" name="Rectangle 44"/>
            <p:cNvSpPr>
              <a:spLocks noChangeArrowheads="1"/>
            </p:cNvSpPr>
            <p:nvPr/>
          </p:nvSpPr>
          <p:spPr bwMode="auto">
            <a:xfrm>
              <a:off x="4845050" y="5535613"/>
              <a:ext cx="619125" cy="33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800" b="1"/>
                <a:t>true</a:t>
              </a:r>
            </a:p>
          </p:txBody>
        </p:sp>
        <p:sp>
          <p:nvSpPr>
            <p:cNvPr id="23596" name="Line 45"/>
            <p:cNvSpPr>
              <a:spLocks noChangeShapeType="1"/>
            </p:cNvSpPr>
            <p:nvPr/>
          </p:nvSpPr>
          <p:spPr bwMode="auto">
            <a:xfrm>
              <a:off x="477838" y="4972050"/>
              <a:ext cx="7837487"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xmlns="">
                  <a:noFill/>
                </a14:hiddenFill>
              </a:ext>
            </a:extLst>
          </p:spPr>
          <p:txBody>
            <a:bodyPr wrap="none" anchor="ctr"/>
            <a:lstStyle/>
            <a:p>
              <a:endParaRPr lang="en-US"/>
            </a:p>
          </p:txBody>
        </p:sp>
        <p:sp>
          <p:nvSpPr>
            <p:cNvPr id="23597" name="Line 46"/>
            <p:cNvSpPr>
              <a:spLocks noChangeShapeType="1"/>
            </p:cNvSpPr>
            <p:nvPr/>
          </p:nvSpPr>
          <p:spPr bwMode="auto">
            <a:xfrm>
              <a:off x="477838" y="4486275"/>
              <a:ext cx="7837487"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xmlns="">
                  <a:noFill/>
                </a14:hiddenFill>
              </a:ext>
            </a:extLst>
          </p:spPr>
          <p:txBody>
            <a:bodyPr wrap="none" anchor="ctr"/>
            <a:lstStyle/>
            <a:p>
              <a:endParaRPr lang="en-US"/>
            </a:p>
          </p:txBody>
        </p:sp>
        <p:sp>
          <p:nvSpPr>
            <p:cNvPr id="23598" name="Text Box 47"/>
            <p:cNvSpPr txBox="1">
              <a:spLocks noChangeArrowheads="1"/>
            </p:cNvSpPr>
            <p:nvPr/>
          </p:nvSpPr>
          <p:spPr bwMode="auto">
            <a:xfrm>
              <a:off x="5938838" y="3049588"/>
              <a:ext cx="584200" cy="2746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eaLnBrk="0" hangingPunct="0">
                <a:defRPr sz="1000">
                  <a:solidFill>
                    <a:schemeClr val="tx1"/>
                  </a:solidFill>
                  <a:latin typeface="Arial" charset="0"/>
                  <a:ea typeface="ＭＳ Ｐゴシック" charset="0"/>
                  <a:cs typeface="ＭＳ Ｐゴシック" charset="0"/>
                </a:defRPr>
              </a:lvl1pPr>
              <a:lvl2pPr marL="742950" indent="-285750" eaLnBrk="0" hangingPunct="0">
                <a:defRPr sz="1000">
                  <a:solidFill>
                    <a:schemeClr val="tx1"/>
                  </a:solidFill>
                  <a:latin typeface="Arial" charset="0"/>
                  <a:ea typeface="ＭＳ Ｐゴシック" charset="0"/>
                </a:defRPr>
              </a:lvl2pPr>
              <a:lvl3pPr marL="1143000" indent="-228600" eaLnBrk="0" hangingPunct="0">
                <a:defRPr sz="1000">
                  <a:solidFill>
                    <a:schemeClr val="tx1"/>
                  </a:solidFill>
                  <a:latin typeface="Arial" charset="0"/>
                  <a:ea typeface="ＭＳ Ｐゴシック" charset="0"/>
                </a:defRPr>
              </a:lvl3pPr>
              <a:lvl4pPr marL="1600200" indent="-228600" eaLnBrk="0" hangingPunct="0">
                <a:defRPr sz="1000">
                  <a:solidFill>
                    <a:schemeClr val="tx1"/>
                  </a:solidFill>
                  <a:latin typeface="Arial" charset="0"/>
                  <a:ea typeface="ＭＳ Ｐゴシック" charset="0"/>
                </a:defRPr>
              </a:lvl4pPr>
              <a:lvl5pPr marL="2057400" indent="-228600" eaLnBrk="0" hangingPunct="0">
                <a:defRPr sz="1000">
                  <a:solidFill>
                    <a:schemeClr val="tx1"/>
                  </a:solidFill>
                  <a:latin typeface="Arial" charset="0"/>
                  <a:ea typeface="ＭＳ Ｐゴシック" charset="0"/>
                </a:defRPr>
              </a:lvl5pPr>
              <a:lvl6pPr marL="2514600" indent="-228600" eaLnBrk="0" fontAlgn="base" hangingPunct="0">
                <a:spcBef>
                  <a:spcPct val="30000"/>
                </a:spcBef>
                <a:spcAft>
                  <a:spcPct val="0"/>
                </a:spcAft>
                <a:defRPr sz="1000">
                  <a:solidFill>
                    <a:schemeClr val="tx1"/>
                  </a:solidFill>
                  <a:latin typeface="Arial" charset="0"/>
                  <a:ea typeface="ＭＳ Ｐゴシック" charset="0"/>
                </a:defRPr>
              </a:lvl6pPr>
              <a:lvl7pPr marL="2971800" indent="-228600" eaLnBrk="0" fontAlgn="base" hangingPunct="0">
                <a:spcBef>
                  <a:spcPct val="30000"/>
                </a:spcBef>
                <a:spcAft>
                  <a:spcPct val="0"/>
                </a:spcAft>
                <a:defRPr sz="1000">
                  <a:solidFill>
                    <a:schemeClr val="tx1"/>
                  </a:solidFill>
                  <a:latin typeface="Arial" charset="0"/>
                  <a:ea typeface="ＭＳ Ｐゴシック" charset="0"/>
                </a:defRPr>
              </a:lvl7pPr>
              <a:lvl8pPr marL="3429000" indent="-228600" eaLnBrk="0" fontAlgn="base" hangingPunct="0">
                <a:spcBef>
                  <a:spcPct val="30000"/>
                </a:spcBef>
                <a:spcAft>
                  <a:spcPct val="0"/>
                </a:spcAft>
                <a:defRPr sz="1000">
                  <a:solidFill>
                    <a:schemeClr val="tx1"/>
                  </a:solidFill>
                  <a:latin typeface="Arial" charset="0"/>
                  <a:ea typeface="ＭＳ Ｐゴシック" charset="0"/>
                </a:defRPr>
              </a:lvl8pPr>
              <a:lvl9pPr marL="3886200" indent="-228600" eaLnBrk="0" fontAlgn="base" hangingPunct="0">
                <a:spcBef>
                  <a:spcPct val="30000"/>
                </a:spcBef>
                <a:spcAft>
                  <a:spcPct val="0"/>
                </a:spcAft>
                <a:defRPr sz="1000">
                  <a:solidFill>
                    <a:schemeClr val="tx1"/>
                  </a:solidFill>
                  <a:latin typeface="Arial" charset="0"/>
                  <a:ea typeface="ＭＳ Ｐゴシック" charset="0"/>
                </a:defRPr>
              </a:lvl9pPr>
            </a:lstStyle>
            <a:p>
              <a:pPr eaLnBrk="1" hangingPunct="1"/>
              <a:r>
                <a:rPr lang="ja-JP" altLang="en-US" sz="1800" b="1"/>
                <a:t>‘</a:t>
              </a:r>
              <a:r>
                <a:rPr lang="en-US" sz="1800" b="1"/>
                <a:t> AB </a:t>
              </a:r>
              <a:r>
                <a:rPr lang="ja-JP" altLang="en-US" sz="1800" b="1"/>
                <a:t>‘</a:t>
              </a:r>
              <a:endParaRPr lang="en-US" sz="1800" b="1"/>
            </a:p>
          </p:txBody>
        </p:sp>
        <p:sp>
          <p:nvSpPr>
            <p:cNvPr id="23599" name="Text Box 48"/>
            <p:cNvSpPr txBox="1">
              <a:spLocks noChangeArrowheads="1"/>
            </p:cNvSpPr>
            <p:nvPr/>
          </p:nvSpPr>
          <p:spPr bwMode="auto">
            <a:xfrm>
              <a:off x="7038975" y="3063875"/>
              <a:ext cx="127000" cy="2746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eaLnBrk="0" hangingPunct="0">
                <a:defRPr sz="1000">
                  <a:solidFill>
                    <a:schemeClr val="tx1"/>
                  </a:solidFill>
                  <a:latin typeface="Arial" charset="0"/>
                  <a:ea typeface="ＭＳ Ｐゴシック" charset="0"/>
                  <a:cs typeface="ＭＳ Ｐゴシック" charset="0"/>
                </a:defRPr>
              </a:lvl1pPr>
              <a:lvl2pPr marL="742950" indent="-285750" eaLnBrk="0" hangingPunct="0">
                <a:defRPr sz="1000">
                  <a:solidFill>
                    <a:schemeClr val="tx1"/>
                  </a:solidFill>
                  <a:latin typeface="Arial" charset="0"/>
                  <a:ea typeface="ＭＳ Ｐゴシック" charset="0"/>
                </a:defRPr>
              </a:lvl2pPr>
              <a:lvl3pPr marL="1143000" indent="-228600" eaLnBrk="0" hangingPunct="0">
                <a:defRPr sz="1000">
                  <a:solidFill>
                    <a:schemeClr val="tx1"/>
                  </a:solidFill>
                  <a:latin typeface="Arial" charset="0"/>
                  <a:ea typeface="ＭＳ Ｐゴシック" charset="0"/>
                </a:defRPr>
              </a:lvl3pPr>
              <a:lvl4pPr marL="1600200" indent="-228600" eaLnBrk="0" hangingPunct="0">
                <a:defRPr sz="1000">
                  <a:solidFill>
                    <a:schemeClr val="tx1"/>
                  </a:solidFill>
                  <a:latin typeface="Arial" charset="0"/>
                  <a:ea typeface="ＭＳ Ｐゴシック" charset="0"/>
                </a:defRPr>
              </a:lvl4pPr>
              <a:lvl5pPr marL="2057400" indent="-228600" eaLnBrk="0" hangingPunct="0">
                <a:defRPr sz="1000">
                  <a:solidFill>
                    <a:schemeClr val="tx1"/>
                  </a:solidFill>
                  <a:latin typeface="Arial" charset="0"/>
                  <a:ea typeface="ＭＳ Ｐゴシック" charset="0"/>
                </a:defRPr>
              </a:lvl5pPr>
              <a:lvl6pPr marL="2514600" indent="-228600" eaLnBrk="0" fontAlgn="base" hangingPunct="0">
                <a:spcBef>
                  <a:spcPct val="30000"/>
                </a:spcBef>
                <a:spcAft>
                  <a:spcPct val="0"/>
                </a:spcAft>
                <a:defRPr sz="1000">
                  <a:solidFill>
                    <a:schemeClr val="tx1"/>
                  </a:solidFill>
                  <a:latin typeface="Arial" charset="0"/>
                  <a:ea typeface="ＭＳ Ｐゴシック" charset="0"/>
                </a:defRPr>
              </a:lvl6pPr>
              <a:lvl7pPr marL="2971800" indent="-228600" eaLnBrk="0" fontAlgn="base" hangingPunct="0">
                <a:spcBef>
                  <a:spcPct val="30000"/>
                </a:spcBef>
                <a:spcAft>
                  <a:spcPct val="0"/>
                </a:spcAft>
                <a:defRPr sz="1000">
                  <a:solidFill>
                    <a:schemeClr val="tx1"/>
                  </a:solidFill>
                  <a:latin typeface="Arial" charset="0"/>
                  <a:ea typeface="ＭＳ Ｐゴシック" charset="0"/>
                </a:defRPr>
              </a:lvl7pPr>
              <a:lvl8pPr marL="3429000" indent="-228600" eaLnBrk="0" fontAlgn="base" hangingPunct="0">
                <a:spcBef>
                  <a:spcPct val="30000"/>
                </a:spcBef>
                <a:spcAft>
                  <a:spcPct val="0"/>
                </a:spcAft>
                <a:defRPr sz="1000">
                  <a:solidFill>
                    <a:schemeClr val="tx1"/>
                  </a:solidFill>
                  <a:latin typeface="Arial" charset="0"/>
                  <a:ea typeface="ＭＳ Ｐゴシック" charset="0"/>
                </a:defRPr>
              </a:lvl8pPr>
              <a:lvl9pPr marL="3886200" indent="-228600" eaLnBrk="0" fontAlgn="base" hangingPunct="0">
                <a:spcBef>
                  <a:spcPct val="30000"/>
                </a:spcBef>
                <a:spcAft>
                  <a:spcPct val="0"/>
                </a:spcAft>
                <a:defRPr sz="1000">
                  <a:solidFill>
                    <a:schemeClr val="tx1"/>
                  </a:solidFill>
                  <a:latin typeface="Arial" charset="0"/>
                  <a:ea typeface="ＭＳ Ｐゴシック" charset="0"/>
                </a:defRPr>
              </a:lvl9pPr>
            </a:lstStyle>
            <a:p>
              <a:pPr eaLnBrk="1" hangingPunct="1"/>
              <a:r>
                <a:rPr lang="en-US" sz="1800" b="1"/>
                <a:t>3</a:t>
              </a:r>
            </a:p>
          </p:txBody>
        </p:sp>
        <p:sp>
          <p:nvSpPr>
            <p:cNvPr id="23600" name="Text Box 49"/>
            <p:cNvSpPr txBox="1">
              <a:spLocks noChangeArrowheads="1"/>
            </p:cNvSpPr>
            <p:nvPr/>
          </p:nvSpPr>
          <p:spPr bwMode="auto">
            <a:xfrm>
              <a:off x="7910513" y="3049588"/>
              <a:ext cx="127000" cy="2746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eaLnBrk="0" hangingPunct="0">
                <a:defRPr sz="1000">
                  <a:solidFill>
                    <a:schemeClr val="tx1"/>
                  </a:solidFill>
                  <a:latin typeface="Arial" charset="0"/>
                  <a:ea typeface="ＭＳ Ｐゴシック" charset="0"/>
                  <a:cs typeface="ＭＳ Ｐゴシック" charset="0"/>
                </a:defRPr>
              </a:lvl1pPr>
              <a:lvl2pPr marL="742950" indent="-285750" eaLnBrk="0" hangingPunct="0">
                <a:defRPr sz="1000">
                  <a:solidFill>
                    <a:schemeClr val="tx1"/>
                  </a:solidFill>
                  <a:latin typeface="Arial" charset="0"/>
                  <a:ea typeface="ＭＳ Ｐゴシック" charset="0"/>
                </a:defRPr>
              </a:lvl2pPr>
              <a:lvl3pPr marL="1143000" indent="-228600" eaLnBrk="0" hangingPunct="0">
                <a:defRPr sz="1000">
                  <a:solidFill>
                    <a:schemeClr val="tx1"/>
                  </a:solidFill>
                  <a:latin typeface="Arial" charset="0"/>
                  <a:ea typeface="ＭＳ Ｐゴシック" charset="0"/>
                </a:defRPr>
              </a:lvl3pPr>
              <a:lvl4pPr marL="1600200" indent="-228600" eaLnBrk="0" hangingPunct="0">
                <a:defRPr sz="1000">
                  <a:solidFill>
                    <a:schemeClr val="tx1"/>
                  </a:solidFill>
                  <a:latin typeface="Arial" charset="0"/>
                  <a:ea typeface="ＭＳ Ｐゴシック" charset="0"/>
                </a:defRPr>
              </a:lvl4pPr>
              <a:lvl5pPr marL="2057400" indent="-228600" eaLnBrk="0" hangingPunct="0">
                <a:defRPr sz="1000">
                  <a:solidFill>
                    <a:schemeClr val="tx1"/>
                  </a:solidFill>
                  <a:latin typeface="Arial" charset="0"/>
                  <a:ea typeface="ＭＳ Ｐゴシック" charset="0"/>
                </a:defRPr>
              </a:lvl5pPr>
              <a:lvl6pPr marL="2514600" indent="-228600" eaLnBrk="0" fontAlgn="base" hangingPunct="0">
                <a:spcBef>
                  <a:spcPct val="30000"/>
                </a:spcBef>
                <a:spcAft>
                  <a:spcPct val="0"/>
                </a:spcAft>
                <a:defRPr sz="1000">
                  <a:solidFill>
                    <a:schemeClr val="tx1"/>
                  </a:solidFill>
                  <a:latin typeface="Arial" charset="0"/>
                  <a:ea typeface="ＭＳ Ｐゴシック" charset="0"/>
                </a:defRPr>
              </a:lvl6pPr>
              <a:lvl7pPr marL="2971800" indent="-228600" eaLnBrk="0" fontAlgn="base" hangingPunct="0">
                <a:spcBef>
                  <a:spcPct val="30000"/>
                </a:spcBef>
                <a:spcAft>
                  <a:spcPct val="0"/>
                </a:spcAft>
                <a:defRPr sz="1000">
                  <a:solidFill>
                    <a:schemeClr val="tx1"/>
                  </a:solidFill>
                  <a:latin typeface="Arial" charset="0"/>
                  <a:ea typeface="ＭＳ Ｐゴシック" charset="0"/>
                </a:defRPr>
              </a:lvl7pPr>
              <a:lvl8pPr marL="3429000" indent="-228600" eaLnBrk="0" fontAlgn="base" hangingPunct="0">
                <a:spcBef>
                  <a:spcPct val="30000"/>
                </a:spcBef>
                <a:spcAft>
                  <a:spcPct val="0"/>
                </a:spcAft>
                <a:defRPr sz="1000">
                  <a:solidFill>
                    <a:schemeClr val="tx1"/>
                  </a:solidFill>
                  <a:latin typeface="Arial" charset="0"/>
                  <a:ea typeface="ＭＳ Ｐゴシック" charset="0"/>
                </a:defRPr>
              </a:lvl8pPr>
              <a:lvl9pPr marL="3886200" indent="-228600" eaLnBrk="0" fontAlgn="base" hangingPunct="0">
                <a:spcBef>
                  <a:spcPct val="30000"/>
                </a:spcBef>
                <a:spcAft>
                  <a:spcPct val="0"/>
                </a:spcAft>
                <a:defRPr sz="1000">
                  <a:solidFill>
                    <a:schemeClr val="tx1"/>
                  </a:solidFill>
                  <a:latin typeface="Arial" charset="0"/>
                  <a:ea typeface="ＭＳ Ｐゴシック" charset="0"/>
                </a:defRPr>
              </a:lvl9pPr>
            </a:lstStyle>
            <a:p>
              <a:pPr eaLnBrk="1" hangingPunct="1"/>
              <a:r>
                <a:rPr lang="en-US" sz="1800" b="1"/>
                <a:t>1</a:t>
              </a:r>
            </a:p>
          </p:txBody>
        </p:sp>
        <p:sp>
          <p:nvSpPr>
            <p:cNvPr id="23601" name="Text Box 50"/>
            <p:cNvSpPr txBox="1">
              <a:spLocks noChangeArrowheads="1"/>
            </p:cNvSpPr>
            <p:nvPr/>
          </p:nvSpPr>
          <p:spPr bwMode="auto">
            <a:xfrm>
              <a:off x="7953375" y="5035550"/>
              <a:ext cx="127000" cy="2746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eaLnBrk="0" hangingPunct="0">
                <a:defRPr sz="1000">
                  <a:solidFill>
                    <a:schemeClr val="tx1"/>
                  </a:solidFill>
                  <a:latin typeface="Arial" charset="0"/>
                  <a:ea typeface="ＭＳ Ｐゴシック" charset="0"/>
                  <a:cs typeface="ＭＳ Ｐゴシック" charset="0"/>
                </a:defRPr>
              </a:lvl1pPr>
              <a:lvl2pPr marL="742950" indent="-285750" eaLnBrk="0" hangingPunct="0">
                <a:defRPr sz="1000">
                  <a:solidFill>
                    <a:schemeClr val="tx1"/>
                  </a:solidFill>
                  <a:latin typeface="Arial" charset="0"/>
                  <a:ea typeface="ＭＳ Ｐゴシック" charset="0"/>
                </a:defRPr>
              </a:lvl2pPr>
              <a:lvl3pPr marL="1143000" indent="-228600" eaLnBrk="0" hangingPunct="0">
                <a:defRPr sz="1000">
                  <a:solidFill>
                    <a:schemeClr val="tx1"/>
                  </a:solidFill>
                  <a:latin typeface="Arial" charset="0"/>
                  <a:ea typeface="ＭＳ Ｐゴシック" charset="0"/>
                </a:defRPr>
              </a:lvl3pPr>
              <a:lvl4pPr marL="1600200" indent="-228600" eaLnBrk="0" hangingPunct="0">
                <a:defRPr sz="1000">
                  <a:solidFill>
                    <a:schemeClr val="tx1"/>
                  </a:solidFill>
                  <a:latin typeface="Arial" charset="0"/>
                  <a:ea typeface="ＭＳ Ｐゴシック" charset="0"/>
                </a:defRPr>
              </a:lvl4pPr>
              <a:lvl5pPr marL="2057400" indent="-228600" eaLnBrk="0" hangingPunct="0">
                <a:defRPr sz="1000">
                  <a:solidFill>
                    <a:schemeClr val="tx1"/>
                  </a:solidFill>
                  <a:latin typeface="Arial" charset="0"/>
                  <a:ea typeface="ＭＳ Ｐゴシック" charset="0"/>
                </a:defRPr>
              </a:lvl5pPr>
              <a:lvl6pPr marL="2514600" indent="-228600" eaLnBrk="0" fontAlgn="base" hangingPunct="0">
                <a:spcBef>
                  <a:spcPct val="30000"/>
                </a:spcBef>
                <a:spcAft>
                  <a:spcPct val="0"/>
                </a:spcAft>
                <a:defRPr sz="1000">
                  <a:solidFill>
                    <a:schemeClr val="tx1"/>
                  </a:solidFill>
                  <a:latin typeface="Arial" charset="0"/>
                  <a:ea typeface="ＭＳ Ｐゴシック" charset="0"/>
                </a:defRPr>
              </a:lvl6pPr>
              <a:lvl7pPr marL="2971800" indent="-228600" eaLnBrk="0" fontAlgn="base" hangingPunct="0">
                <a:spcBef>
                  <a:spcPct val="30000"/>
                </a:spcBef>
                <a:spcAft>
                  <a:spcPct val="0"/>
                </a:spcAft>
                <a:defRPr sz="1000">
                  <a:solidFill>
                    <a:schemeClr val="tx1"/>
                  </a:solidFill>
                  <a:latin typeface="Arial" charset="0"/>
                  <a:ea typeface="ＭＳ Ｐゴシック" charset="0"/>
                </a:defRPr>
              </a:lvl7pPr>
              <a:lvl8pPr marL="3429000" indent="-228600" eaLnBrk="0" fontAlgn="base" hangingPunct="0">
                <a:spcBef>
                  <a:spcPct val="30000"/>
                </a:spcBef>
                <a:spcAft>
                  <a:spcPct val="0"/>
                </a:spcAft>
                <a:defRPr sz="1000">
                  <a:solidFill>
                    <a:schemeClr val="tx1"/>
                  </a:solidFill>
                  <a:latin typeface="Arial" charset="0"/>
                  <a:ea typeface="ＭＳ Ｐゴシック" charset="0"/>
                </a:defRPr>
              </a:lvl8pPr>
              <a:lvl9pPr marL="3886200" indent="-228600" eaLnBrk="0" fontAlgn="base" hangingPunct="0">
                <a:spcBef>
                  <a:spcPct val="30000"/>
                </a:spcBef>
                <a:spcAft>
                  <a:spcPct val="0"/>
                </a:spcAft>
                <a:defRPr sz="1000">
                  <a:solidFill>
                    <a:schemeClr val="tx1"/>
                  </a:solidFill>
                  <a:latin typeface="Arial" charset="0"/>
                  <a:ea typeface="ＭＳ Ｐゴシック" charset="0"/>
                </a:defRPr>
              </a:lvl9pPr>
            </a:lstStyle>
            <a:p>
              <a:pPr eaLnBrk="1" hangingPunct="1"/>
              <a:r>
                <a:rPr lang="en-US" sz="1800" b="1"/>
                <a:t>3</a:t>
              </a:r>
            </a:p>
          </p:txBody>
        </p:sp>
        <p:sp>
          <p:nvSpPr>
            <p:cNvPr id="23602" name="Rectangle 51"/>
            <p:cNvSpPr>
              <a:spLocks noChangeArrowheads="1"/>
            </p:cNvSpPr>
            <p:nvPr/>
          </p:nvSpPr>
          <p:spPr bwMode="auto">
            <a:xfrm>
              <a:off x="531813" y="5541963"/>
              <a:ext cx="314325" cy="33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800" b="1"/>
                <a:t>7</a:t>
              </a:r>
            </a:p>
          </p:txBody>
        </p:sp>
      </p:grpSp>
      <p:sp>
        <p:nvSpPr>
          <p:cNvPr id="23604" name="Rectangle 2"/>
          <p:cNvSpPr>
            <a:spLocks noGrp="1" noChangeArrowheads="1"/>
          </p:cNvSpPr>
          <p:nvPr>
            <p:ph type="title"/>
          </p:nvPr>
        </p:nvSpPr>
        <p:spPr/>
        <p:txBody>
          <a:bodyPr/>
          <a:lstStyle/>
          <a:p>
            <a:r>
              <a:rPr lang="en-US" smtClean="0"/>
              <a:t>Trace Table Example:  Cycle 2</a:t>
            </a:r>
            <a:endParaRPr lang="en-US"/>
          </a:p>
        </p:txBody>
      </p:sp>
      <p:pic>
        <p:nvPicPr>
          <p:cNvPr id="53" name="Picture 10" descr="C:\Documents and Settings\tchick\Local Settings\Temporary Internet Files\Content.IE5\ATUNA1IJ\MCj0378725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90392" y="69848"/>
            <a:ext cx="1281113" cy="1003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257840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n-US" smtClean="0"/>
              <a:t>Trace Table Discussion</a:t>
            </a:r>
            <a:endParaRPr lang="en-US"/>
          </a:p>
        </p:txBody>
      </p:sp>
      <p:sp>
        <p:nvSpPr>
          <p:cNvPr id="24579" name="Rectangle 3"/>
          <p:cNvSpPr>
            <a:spLocks noGrp="1" noChangeArrowheads="1"/>
          </p:cNvSpPr>
          <p:nvPr>
            <p:ph idx="1"/>
          </p:nvPr>
        </p:nvSpPr>
        <p:spPr/>
        <p:txBody>
          <a:bodyPr/>
          <a:lstStyle/>
          <a:p>
            <a:r>
              <a:rPr lang="en-US" smtClean="0"/>
              <a:t>First, carefully check the initial conditions to ensure that they are set by the program. </a:t>
            </a:r>
          </a:p>
          <a:p>
            <a:endParaRPr lang="en-US" smtClean="0"/>
          </a:p>
          <a:p>
            <a:r>
              <a:rPr lang="en-US" smtClean="0"/>
              <a:t>Second, double-check the trace table for errors and omissions.</a:t>
            </a:r>
          </a:p>
          <a:p>
            <a:endParaRPr lang="en-US" smtClean="0"/>
          </a:p>
          <a:p>
            <a:r>
              <a:rPr lang="en-US" smtClean="0"/>
              <a:t>Then, after completing each case, check behavior for different parameter values.</a:t>
            </a:r>
          </a:p>
          <a:p>
            <a:endParaRPr lang="en-US" smtClean="0"/>
          </a:p>
          <a:p>
            <a:r>
              <a:rPr lang="en-US" smtClean="0"/>
              <a:t>For example, the State := 3 step for the trace-table case with T trailing spaces, is shown on the next slide.</a:t>
            </a:r>
            <a:endParaRPr lang="en-US"/>
          </a:p>
        </p:txBody>
      </p:sp>
      <p:pic>
        <p:nvPicPr>
          <p:cNvPr id="7" name="Picture 10" descr="C:\Documents and Settings\tchick\Local Settings\Temporary Internet Files\Content.IE5\ATUNA1IJ\MCj0378725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90392" y="69848"/>
            <a:ext cx="1281113" cy="1003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42880218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n-US" smtClean="0"/>
              <a:t>Trace Table Example:  Cycle T</a:t>
            </a:r>
            <a:endParaRPr lang="en-US"/>
          </a:p>
        </p:txBody>
      </p:sp>
      <p:grpSp>
        <p:nvGrpSpPr>
          <p:cNvPr id="5" name="Group 4"/>
          <p:cNvGrpSpPr/>
          <p:nvPr/>
        </p:nvGrpSpPr>
        <p:grpSpPr>
          <a:xfrm>
            <a:off x="388938" y="1123950"/>
            <a:ext cx="7883525" cy="4933950"/>
            <a:chOff x="444500" y="1474788"/>
            <a:chExt cx="7883525" cy="4933950"/>
          </a:xfrm>
        </p:grpSpPr>
        <p:sp>
          <p:nvSpPr>
            <p:cNvPr id="25603" name="Rectangle 3"/>
            <p:cNvSpPr>
              <a:spLocks noChangeArrowheads="1"/>
            </p:cNvSpPr>
            <p:nvPr/>
          </p:nvSpPr>
          <p:spPr bwMode="auto">
            <a:xfrm>
              <a:off x="461963" y="1474788"/>
              <a:ext cx="7829550" cy="4927600"/>
            </a:xfrm>
            <a:prstGeom prst="rect">
              <a:avLst/>
            </a:prstGeom>
            <a:noFill/>
            <a:ln w="12700">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wrap="none" anchor="ctr"/>
            <a:lstStyle/>
            <a:p>
              <a:endParaRPr lang="en-US"/>
            </a:p>
          </p:txBody>
        </p:sp>
        <p:sp>
          <p:nvSpPr>
            <p:cNvPr id="25604" name="Line 4"/>
            <p:cNvSpPr>
              <a:spLocks noChangeShapeType="1"/>
            </p:cNvSpPr>
            <p:nvPr/>
          </p:nvSpPr>
          <p:spPr bwMode="auto">
            <a:xfrm>
              <a:off x="460375" y="1893888"/>
              <a:ext cx="7837488"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xmlns="">
                  <a:noFill/>
                </a14:hiddenFill>
              </a:ext>
            </a:extLst>
          </p:spPr>
          <p:txBody>
            <a:bodyPr wrap="none" anchor="ctr"/>
            <a:lstStyle/>
            <a:p>
              <a:endParaRPr lang="en-US"/>
            </a:p>
          </p:txBody>
        </p:sp>
        <p:sp>
          <p:nvSpPr>
            <p:cNvPr id="25605" name="Line 5"/>
            <p:cNvSpPr>
              <a:spLocks noChangeShapeType="1"/>
            </p:cNvSpPr>
            <p:nvPr/>
          </p:nvSpPr>
          <p:spPr bwMode="auto">
            <a:xfrm>
              <a:off x="460375" y="2351088"/>
              <a:ext cx="7837488"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xmlns="">
                  <a:noFill/>
                </a14:hiddenFill>
              </a:ext>
            </a:extLst>
          </p:spPr>
          <p:txBody>
            <a:bodyPr wrap="none" anchor="ctr"/>
            <a:lstStyle/>
            <a:p>
              <a:endParaRPr lang="en-US"/>
            </a:p>
          </p:txBody>
        </p:sp>
        <p:sp>
          <p:nvSpPr>
            <p:cNvPr id="25606" name="Line 6"/>
            <p:cNvSpPr>
              <a:spLocks noChangeShapeType="1"/>
            </p:cNvSpPr>
            <p:nvPr/>
          </p:nvSpPr>
          <p:spPr bwMode="auto">
            <a:xfrm>
              <a:off x="460375" y="2978150"/>
              <a:ext cx="7837488"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xmlns="">
                  <a:noFill/>
                </a14:hiddenFill>
              </a:ext>
            </a:extLst>
          </p:spPr>
          <p:txBody>
            <a:bodyPr wrap="none" anchor="ctr"/>
            <a:lstStyle/>
            <a:p>
              <a:endParaRPr lang="en-US"/>
            </a:p>
          </p:txBody>
        </p:sp>
        <p:sp>
          <p:nvSpPr>
            <p:cNvPr id="25607" name="Line 7"/>
            <p:cNvSpPr>
              <a:spLocks noChangeShapeType="1"/>
            </p:cNvSpPr>
            <p:nvPr/>
          </p:nvSpPr>
          <p:spPr bwMode="auto">
            <a:xfrm>
              <a:off x="460375" y="3475038"/>
              <a:ext cx="7837488"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xmlns="">
                  <a:noFill/>
                </a14:hiddenFill>
              </a:ext>
            </a:extLst>
          </p:spPr>
          <p:txBody>
            <a:bodyPr wrap="none" anchor="ctr"/>
            <a:lstStyle/>
            <a:p>
              <a:endParaRPr lang="en-US"/>
            </a:p>
          </p:txBody>
        </p:sp>
        <p:sp>
          <p:nvSpPr>
            <p:cNvPr id="25608" name="Line 8"/>
            <p:cNvSpPr>
              <a:spLocks noChangeShapeType="1"/>
            </p:cNvSpPr>
            <p:nvPr/>
          </p:nvSpPr>
          <p:spPr bwMode="auto">
            <a:xfrm>
              <a:off x="460375" y="3989388"/>
              <a:ext cx="7837488"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xmlns="">
                  <a:noFill/>
                </a14:hiddenFill>
              </a:ext>
            </a:extLst>
          </p:spPr>
          <p:txBody>
            <a:bodyPr wrap="none" anchor="ctr"/>
            <a:lstStyle/>
            <a:p>
              <a:endParaRPr lang="en-US"/>
            </a:p>
          </p:txBody>
        </p:sp>
        <p:sp>
          <p:nvSpPr>
            <p:cNvPr id="25609" name="Line 9"/>
            <p:cNvSpPr>
              <a:spLocks noChangeShapeType="1"/>
            </p:cNvSpPr>
            <p:nvPr/>
          </p:nvSpPr>
          <p:spPr bwMode="auto">
            <a:xfrm>
              <a:off x="460375" y="5472113"/>
              <a:ext cx="7837488"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xmlns="">
                  <a:noFill/>
                </a14:hiddenFill>
              </a:ext>
            </a:extLst>
          </p:spPr>
          <p:txBody>
            <a:bodyPr wrap="none" anchor="ctr"/>
            <a:lstStyle/>
            <a:p>
              <a:endParaRPr lang="en-US"/>
            </a:p>
          </p:txBody>
        </p:sp>
        <p:sp>
          <p:nvSpPr>
            <p:cNvPr id="25610" name="Line 10"/>
            <p:cNvSpPr>
              <a:spLocks noChangeShapeType="1"/>
            </p:cNvSpPr>
            <p:nvPr/>
          </p:nvSpPr>
          <p:spPr bwMode="auto">
            <a:xfrm>
              <a:off x="460375" y="5970588"/>
              <a:ext cx="7837488"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xmlns="">
                  <a:noFill/>
                </a14:hiddenFill>
              </a:ext>
            </a:extLst>
          </p:spPr>
          <p:txBody>
            <a:bodyPr wrap="none" anchor="ctr"/>
            <a:lstStyle/>
            <a:p>
              <a:endParaRPr lang="en-US"/>
            </a:p>
          </p:txBody>
        </p:sp>
        <p:sp>
          <p:nvSpPr>
            <p:cNvPr id="25611" name="Rectangle 11"/>
            <p:cNvSpPr>
              <a:spLocks noChangeArrowheads="1"/>
            </p:cNvSpPr>
            <p:nvPr/>
          </p:nvSpPr>
          <p:spPr bwMode="auto">
            <a:xfrm>
              <a:off x="636588" y="1531938"/>
              <a:ext cx="3013075" cy="33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800" b="1"/>
                <a:t>Cycle T: L = 1, N = 2, T = T</a:t>
              </a:r>
            </a:p>
          </p:txBody>
        </p:sp>
        <p:sp>
          <p:nvSpPr>
            <p:cNvPr id="25612" name="Rectangle 12"/>
            <p:cNvSpPr>
              <a:spLocks noChangeArrowheads="1"/>
            </p:cNvSpPr>
            <p:nvPr/>
          </p:nvSpPr>
          <p:spPr bwMode="auto">
            <a:xfrm>
              <a:off x="3730625" y="1554163"/>
              <a:ext cx="4568825" cy="33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800" b="1"/>
                <a:t>ClearSpaces(var Input: string; State: int)</a:t>
              </a:r>
            </a:p>
          </p:txBody>
        </p:sp>
        <p:sp>
          <p:nvSpPr>
            <p:cNvPr id="25613" name="Line 13"/>
            <p:cNvSpPr>
              <a:spLocks noChangeShapeType="1"/>
            </p:cNvSpPr>
            <p:nvPr/>
          </p:nvSpPr>
          <p:spPr bwMode="auto">
            <a:xfrm>
              <a:off x="904875" y="1898650"/>
              <a:ext cx="0" cy="4510088"/>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xmlns="">
                  <a:noFill/>
                </a14:hiddenFill>
              </a:ext>
            </a:extLst>
          </p:spPr>
          <p:txBody>
            <a:bodyPr wrap="none" anchor="ctr"/>
            <a:lstStyle/>
            <a:p>
              <a:endParaRPr lang="en-US"/>
            </a:p>
          </p:txBody>
        </p:sp>
        <p:sp>
          <p:nvSpPr>
            <p:cNvPr id="25614" name="Line 14"/>
            <p:cNvSpPr>
              <a:spLocks noChangeShapeType="1"/>
            </p:cNvSpPr>
            <p:nvPr/>
          </p:nvSpPr>
          <p:spPr bwMode="auto">
            <a:xfrm flipH="1">
              <a:off x="7578725" y="1885950"/>
              <a:ext cx="1588" cy="4484688"/>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xmlns="">
                  <a:noFill/>
                </a14:hiddenFill>
              </a:ext>
            </a:extLst>
          </p:spPr>
          <p:txBody>
            <a:bodyPr wrap="none" anchor="ctr"/>
            <a:lstStyle/>
            <a:p>
              <a:endParaRPr lang="en-US"/>
            </a:p>
          </p:txBody>
        </p:sp>
        <p:sp>
          <p:nvSpPr>
            <p:cNvPr id="25615" name="Line 15"/>
            <p:cNvSpPr>
              <a:spLocks noChangeShapeType="1"/>
            </p:cNvSpPr>
            <p:nvPr/>
          </p:nvSpPr>
          <p:spPr bwMode="auto">
            <a:xfrm>
              <a:off x="6677025" y="1898650"/>
              <a:ext cx="0" cy="4510088"/>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xmlns="">
                  <a:noFill/>
                </a14:hiddenFill>
              </a:ext>
            </a:extLst>
          </p:spPr>
          <p:txBody>
            <a:bodyPr wrap="none" anchor="ctr"/>
            <a:lstStyle/>
            <a:p>
              <a:endParaRPr lang="en-US"/>
            </a:p>
          </p:txBody>
        </p:sp>
        <p:sp>
          <p:nvSpPr>
            <p:cNvPr id="25616" name="Line 16"/>
            <p:cNvSpPr>
              <a:spLocks noChangeShapeType="1"/>
            </p:cNvSpPr>
            <p:nvPr/>
          </p:nvSpPr>
          <p:spPr bwMode="auto">
            <a:xfrm>
              <a:off x="5783263" y="1898650"/>
              <a:ext cx="0" cy="4510088"/>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xmlns="">
                  <a:noFill/>
                </a14:hiddenFill>
              </a:ext>
            </a:extLst>
          </p:spPr>
          <p:txBody>
            <a:bodyPr wrap="none" anchor="ctr"/>
            <a:lstStyle/>
            <a:p>
              <a:endParaRPr lang="en-US"/>
            </a:p>
          </p:txBody>
        </p:sp>
        <p:sp>
          <p:nvSpPr>
            <p:cNvPr id="25617" name="Line 17"/>
            <p:cNvSpPr>
              <a:spLocks noChangeShapeType="1"/>
            </p:cNvSpPr>
            <p:nvPr/>
          </p:nvSpPr>
          <p:spPr bwMode="auto">
            <a:xfrm>
              <a:off x="4640263" y="1898650"/>
              <a:ext cx="0" cy="4510088"/>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xmlns="">
                  <a:noFill/>
                </a14:hiddenFill>
              </a:ext>
            </a:extLst>
          </p:spPr>
          <p:txBody>
            <a:bodyPr wrap="none" anchor="ctr"/>
            <a:lstStyle/>
            <a:p>
              <a:endParaRPr lang="en-US"/>
            </a:p>
          </p:txBody>
        </p:sp>
        <p:sp>
          <p:nvSpPr>
            <p:cNvPr id="25618" name="Rectangle 18"/>
            <p:cNvSpPr>
              <a:spLocks noChangeArrowheads="1"/>
            </p:cNvSpPr>
            <p:nvPr/>
          </p:nvSpPr>
          <p:spPr bwMode="auto">
            <a:xfrm>
              <a:off x="444500" y="1984375"/>
              <a:ext cx="314325" cy="33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800" b="1"/>
                <a:t>#</a:t>
              </a:r>
            </a:p>
          </p:txBody>
        </p:sp>
        <p:sp>
          <p:nvSpPr>
            <p:cNvPr id="25619" name="Rectangle 19"/>
            <p:cNvSpPr>
              <a:spLocks noChangeArrowheads="1"/>
            </p:cNvSpPr>
            <p:nvPr/>
          </p:nvSpPr>
          <p:spPr bwMode="auto">
            <a:xfrm>
              <a:off x="558800" y="2498725"/>
              <a:ext cx="314325" cy="33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800" b="1"/>
                <a:t>1</a:t>
              </a:r>
            </a:p>
          </p:txBody>
        </p:sp>
        <p:sp>
          <p:nvSpPr>
            <p:cNvPr id="25620" name="Rectangle 20"/>
            <p:cNvSpPr>
              <a:spLocks noChangeArrowheads="1"/>
            </p:cNvSpPr>
            <p:nvPr/>
          </p:nvSpPr>
          <p:spPr bwMode="auto">
            <a:xfrm>
              <a:off x="546100" y="3044825"/>
              <a:ext cx="314325" cy="33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800" b="1"/>
                <a:t>2</a:t>
              </a:r>
            </a:p>
          </p:txBody>
        </p:sp>
        <p:sp>
          <p:nvSpPr>
            <p:cNvPr id="25621" name="Rectangle 21"/>
            <p:cNvSpPr>
              <a:spLocks noChangeArrowheads="1"/>
            </p:cNvSpPr>
            <p:nvPr/>
          </p:nvSpPr>
          <p:spPr bwMode="auto">
            <a:xfrm>
              <a:off x="533400" y="3559175"/>
              <a:ext cx="314325" cy="33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800" b="1"/>
                <a:t>3</a:t>
              </a:r>
            </a:p>
          </p:txBody>
        </p:sp>
        <p:sp>
          <p:nvSpPr>
            <p:cNvPr id="25622" name="Rectangle 22"/>
            <p:cNvSpPr>
              <a:spLocks noChangeArrowheads="1"/>
            </p:cNvSpPr>
            <p:nvPr/>
          </p:nvSpPr>
          <p:spPr bwMode="auto">
            <a:xfrm>
              <a:off x="522288" y="4054475"/>
              <a:ext cx="314325" cy="33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800" b="1"/>
                <a:t>4</a:t>
              </a:r>
            </a:p>
          </p:txBody>
        </p:sp>
        <p:sp>
          <p:nvSpPr>
            <p:cNvPr id="25623" name="Rectangle 23"/>
            <p:cNvSpPr>
              <a:spLocks noChangeArrowheads="1"/>
            </p:cNvSpPr>
            <p:nvPr/>
          </p:nvSpPr>
          <p:spPr bwMode="auto">
            <a:xfrm>
              <a:off x="534988" y="4581525"/>
              <a:ext cx="314325" cy="33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800" b="1"/>
                <a:t>5</a:t>
              </a:r>
            </a:p>
          </p:txBody>
        </p:sp>
        <p:sp>
          <p:nvSpPr>
            <p:cNvPr id="25624" name="Rectangle 24"/>
            <p:cNvSpPr>
              <a:spLocks noChangeArrowheads="1"/>
            </p:cNvSpPr>
            <p:nvPr/>
          </p:nvSpPr>
          <p:spPr bwMode="auto">
            <a:xfrm>
              <a:off x="528638" y="5032375"/>
              <a:ext cx="314325" cy="33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800" b="1"/>
                <a:t>6</a:t>
              </a:r>
            </a:p>
          </p:txBody>
        </p:sp>
        <p:sp>
          <p:nvSpPr>
            <p:cNvPr id="25625" name="Rectangle 25"/>
            <p:cNvSpPr>
              <a:spLocks noChangeArrowheads="1"/>
            </p:cNvSpPr>
            <p:nvPr/>
          </p:nvSpPr>
          <p:spPr bwMode="auto">
            <a:xfrm>
              <a:off x="952500" y="1997075"/>
              <a:ext cx="1495425" cy="33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800" b="1" dirty="0"/>
                <a:t>Instructions</a:t>
              </a:r>
            </a:p>
          </p:txBody>
        </p:sp>
        <p:sp>
          <p:nvSpPr>
            <p:cNvPr id="25626" name="Rectangle 26"/>
            <p:cNvSpPr>
              <a:spLocks noChangeArrowheads="1"/>
            </p:cNvSpPr>
            <p:nvPr/>
          </p:nvSpPr>
          <p:spPr bwMode="auto">
            <a:xfrm>
              <a:off x="4592638" y="1990725"/>
              <a:ext cx="1254125" cy="33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800" b="1"/>
                <a:t>Condition</a:t>
              </a:r>
            </a:p>
          </p:txBody>
        </p:sp>
        <p:sp>
          <p:nvSpPr>
            <p:cNvPr id="25627" name="Rectangle 27"/>
            <p:cNvSpPr>
              <a:spLocks noChangeArrowheads="1"/>
            </p:cNvSpPr>
            <p:nvPr/>
          </p:nvSpPr>
          <p:spPr bwMode="auto">
            <a:xfrm>
              <a:off x="5849938" y="1997075"/>
              <a:ext cx="746125" cy="33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800" b="1"/>
                <a:t>Input</a:t>
              </a:r>
            </a:p>
          </p:txBody>
        </p:sp>
        <p:sp>
          <p:nvSpPr>
            <p:cNvPr id="25628" name="Rectangle 28"/>
            <p:cNvSpPr>
              <a:spLocks noChangeArrowheads="1"/>
            </p:cNvSpPr>
            <p:nvPr/>
          </p:nvSpPr>
          <p:spPr bwMode="auto">
            <a:xfrm>
              <a:off x="6688138" y="1990725"/>
              <a:ext cx="949325" cy="33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800" b="1"/>
                <a:t>Length</a:t>
              </a:r>
            </a:p>
          </p:txBody>
        </p:sp>
        <p:sp>
          <p:nvSpPr>
            <p:cNvPr id="25629" name="Rectangle 29"/>
            <p:cNvSpPr>
              <a:spLocks noChangeArrowheads="1"/>
            </p:cNvSpPr>
            <p:nvPr/>
          </p:nvSpPr>
          <p:spPr bwMode="auto">
            <a:xfrm>
              <a:off x="7581900" y="1997075"/>
              <a:ext cx="746125" cy="33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800" b="1"/>
                <a:t>State</a:t>
              </a:r>
            </a:p>
          </p:txBody>
        </p:sp>
        <p:sp>
          <p:nvSpPr>
            <p:cNvPr id="25630" name="Rectangle 30"/>
            <p:cNvSpPr>
              <a:spLocks noChangeArrowheads="1"/>
            </p:cNvSpPr>
            <p:nvPr/>
          </p:nvSpPr>
          <p:spPr bwMode="auto">
            <a:xfrm>
              <a:off x="915988" y="2416175"/>
              <a:ext cx="2682875" cy="5873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800" b="1"/>
                <a:t>Length := length(Input)</a:t>
              </a:r>
              <a:br>
                <a:rPr lang="en-US" sz="1800" b="1"/>
              </a:br>
              <a:r>
                <a:rPr lang="en-US" sz="1800" b="1"/>
                <a:t>State := 0</a:t>
              </a:r>
            </a:p>
          </p:txBody>
        </p:sp>
        <p:sp>
          <p:nvSpPr>
            <p:cNvPr id="25631" name="Rectangle 31"/>
            <p:cNvSpPr>
              <a:spLocks noChangeArrowheads="1"/>
            </p:cNvSpPr>
            <p:nvPr/>
          </p:nvSpPr>
          <p:spPr bwMode="auto">
            <a:xfrm>
              <a:off x="5792788" y="2536825"/>
              <a:ext cx="187325" cy="33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endParaRPr lang="en-US" sz="1800" b="1"/>
            </a:p>
          </p:txBody>
        </p:sp>
        <p:sp>
          <p:nvSpPr>
            <p:cNvPr id="25632" name="Rectangle 32"/>
            <p:cNvSpPr>
              <a:spLocks noChangeArrowheads="1"/>
            </p:cNvSpPr>
            <p:nvPr/>
          </p:nvSpPr>
          <p:spPr bwMode="auto">
            <a:xfrm>
              <a:off x="6935788" y="2530475"/>
              <a:ext cx="187325" cy="33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endParaRPr lang="en-US" sz="1800" b="1"/>
            </a:p>
          </p:txBody>
        </p:sp>
        <p:sp>
          <p:nvSpPr>
            <p:cNvPr id="25633" name="Rectangle 33"/>
            <p:cNvSpPr>
              <a:spLocks noChangeArrowheads="1"/>
            </p:cNvSpPr>
            <p:nvPr/>
          </p:nvSpPr>
          <p:spPr bwMode="auto">
            <a:xfrm>
              <a:off x="7753350" y="2517775"/>
              <a:ext cx="187325" cy="33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endParaRPr lang="en-US" sz="1800" b="1"/>
            </a:p>
          </p:txBody>
        </p:sp>
        <p:sp>
          <p:nvSpPr>
            <p:cNvPr id="25634" name="Rectangle 34"/>
            <p:cNvSpPr>
              <a:spLocks noChangeArrowheads="1"/>
            </p:cNvSpPr>
            <p:nvPr/>
          </p:nvSpPr>
          <p:spPr bwMode="auto">
            <a:xfrm>
              <a:off x="909638" y="3063875"/>
              <a:ext cx="873125" cy="33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800" b="1"/>
                <a:t>repeat</a:t>
              </a:r>
            </a:p>
          </p:txBody>
        </p:sp>
        <p:sp>
          <p:nvSpPr>
            <p:cNvPr id="25635" name="Rectangle 35"/>
            <p:cNvSpPr>
              <a:spLocks noChangeArrowheads="1"/>
            </p:cNvSpPr>
            <p:nvPr/>
          </p:nvSpPr>
          <p:spPr bwMode="auto">
            <a:xfrm>
              <a:off x="901700" y="3559175"/>
              <a:ext cx="2835275" cy="5873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800" b="1"/>
                <a:t>     if Input[Length-1] = </a:t>
              </a:r>
              <a:r>
                <a:rPr lang="ja-JP" altLang="en-US" sz="1800" b="1"/>
                <a:t>‘</a:t>
              </a:r>
              <a:r>
                <a:rPr lang="en-US" sz="1800" b="1"/>
                <a:t> </a:t>
              </a:r>
              <a:r>
                <a:rPr lang="ja-JP" altLang="en-US" sz="1800" b="1"/>
                <a:t>‘</a:t>
              </a:r>
              <a:endParaRPr lang="en-US" sz="1800" b="1"/>
            </a:p>
            <a:p>
              <a:pPr defTabSz="1030288" eaLnBrk="0" hangingPunct="0">
                <a:lnSpc>
                  <a:spcPct val="90000"/>
                </a:lnSpc>
              </a:pPr>
              <a:endParaRPr lang="en-US" sz="1800" b="1"/>
            </a:p>
          </p:txBody>
        </p:sp>
        <p:sp>
          <p:nvSpPr>
            <p:cNvPr id="25636" name="Rectangle 36"/>
            <p:cNvSpPr>
              <a:spLocks noChangeArrowheads="1"/>
            </p:cNvSpPr>
            <p:nvPr/>
          </p:nvSpPr>
          <p:spPr bwMode="auto">
            <a:xfrm>
              <a:off x="900113" y="4092575"/>
              <a:ext cx="3013075" cy="33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800" b="1"/>
                <a:t>          Length := Length - 1</a:t>
              </a:r>
            </a:p>
          </p:txBody>
        </p:sp>
        <p:sp>
          <p:nvSpPr>
            <p:cNvPr id="25637" name="Rectangle 37"/>
            <p:cNvSpPr>
              <a:spLocks noChangeArrowheads="1"/>
            </p:cNvSpPr>
            <p:nvPr/>
          </p:nvSpPr>
          <p:spPr bwMode="auto">
            <a:xfrm>
              <a:off x="4852988" y="3565525"/>
              <a:ext cx="708025" cy="33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800" b="1"/>
                <a:t>false</a:t>
              </a:r>
            </a:p>
          </p:txBody>
        </p:sp>
        <p:sp>
          <p:nvSpPr>
            <p:cNvPr id="25638" name="Rectangle 38"/>
            <p:cNvSpPr>
              <a:spLocks noChangeArrowheads="1"/>
            </p:cNvSpPr>
            <p:nvPr/>
          </p:nvSpPr>
          <p:spPr bwMode="auto">
            <a:xfrm>
              <a:off x="903288" y="4568825"/>
              <a:ext cx="3622675" cy="33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800" b="1"/>
                <a:t>          if State &lt; 2 State:=State+1</a:t>
              </a:r>
            </a:p>
          </p:txBody>
        </p:sp>
        <p:sp>
          <p:nvSpPr>
            <p:cNvPr id="25639" name="Rectangle 39"/>
            <p:cNvSpPr>
              <a:spLocks noChangeArrowheads="1"/>
            </p:cNvSpPr>
            <p:nvPr/>
          </p:nvSpPr>
          <p:spPr bwMode="auto">
            <a:xfrm>
              <a:off x="911225" y="5038725"/>
              <a:ext cx="2035175" cy="33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800" b="1"/>
                <a:t>     else State := 3</a:t>
              </a:r>
            </a:p>
          </p:txBody>
        </p:sp>
        <p:sp>
          <p:nvSpPr>
            <p:cNvPr id="25640" name="Rectangle 40"/>
            <p:cNvSpPr>
              <a:spLocks noChangeArrowheads="1"/>
            </p:cNvSpPr>
            <p:nvPr/>
          </p:nvSpPr>
          <p:spPr bwMode="auto">
            <a:xfrm>
              <a:off x="914400" y="5534025"/>
              <a:ext cx="2930525" cy="33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800" b="1"/>
                <a:t>until State=3 or Length=0</a:t>
              </a:r>
            </a:p>
          </p:txBody>
        </p:sp>
        <p:sp>
          <p:nvSpPr>
            <p:cNvPr id="25641" name="Rectangle 41"/>
            <p:cNvSpPr>
              <a:spLocks noChangeArrowheads="1"/>
            </p:cNvSpPr>
            <p:nvPr/>
          </p:nvSpPr>
          <p:spPr bwMode="auto">
            <a:xfrm>
              <a:off x="4827588" y="5546725"/>
              <a:ext cx="619125" cy="33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800" b="1"/>
                <a:t>true</a:t>
              </a:r>
            </a:p>
          </p:txBody>
        </p:sp>
        <p:sp>
          <p:nvSpPr>
            <p:cNvPr id="25642" name="Line 42"/>
            <p:cNvSpPr>
              <a:spLocks noChangeShapeType="1"/>
            </p:cNvSpPr>
            <p:nvPr/>
          </p:nvSpPr>
          <p:spPr bwMode="auto">
            <a:xfrm>
              <a:off x="460375" y="4983163"/>
              <a:ext cx="7837488"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xmlns="">
                  <a:noFill/>
                </a14:hiddenFill>
              </a:ext>
            </a:extLst>
          </p:spPr>
          <p:txBody>
            <a:bodyPr wrap="none" anchor="ctr"/>
            <a:lstStyle/>
            <a:p>
              <a:endParaRPr lang="en-US"/>
            </a:p>
          </p:txBody>
        </p:sp>
        <p:sp>
          <p:nvSpPr>
            <p:cNvPr id="25643" name="Line 43"/>
            <p:cNvSpPr>
              <a:spLocks noChangeShapeType="1"/>
            </p:cNvSpPr>
            <p:nvPr/>
          </p:nvSpPr>
          <p:spPr bwMode="auto">
            <a:xfrm>
              <a:off x="460375" y="4497388"/>
              <a:ext cx="7837488"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xmlns="">
                  <a:noFill/>
                </a14:hiddenFill>
              </a:ext>
            </a:extLst>
          </p:spPr>
          <p:txBody>
            <a:bodyPr wrap="none" anchor="ctr"/>
            <a:lstStyle/>
            <a:p>
              <a:endParaRPr lang="en-US"/>
            </a:p>
          </p:txBody>
        </p:sp>
        <p:sp>
          <p:nvSpPr>
            <p:cNvPr id="25644" name="Rectangle 44"/>
            <p:cNvSpPr>
              <a:spLocks noChangeArrowheads="1"/>
            </p:cNvSpPr>
            <p:nvPr/>
          </p:nvSpPr>
          <p:spPr bwMode="auto">
            <a:xfrm>
              <a:off x="7813675" y="5035550"/>
              <a:ext cx="314325" cy="33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800" b="1"/>
                <a:t>3</a:t>
              </a:r>
            </a:p>
          </p:txBody>
        </p:sp>
        <p:sp>
          <p:nvSpPr>
            <p:cNvPr id="25645" name="Text Box 45"/>
            <p:cNvSpPr txBox="1">
              <a:spLocks noChangeArrowheads="1"/>
            </p:cNvSpPr>
            <p:nvPr/>
          </p:nvSpPr>
          <p:spPr bwMode="auto">
            <a:xfrm>
              <a:off x="5849938" y="3089275"/>
              <a:ext cx="749300" cy="2746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eaLnBrk="0" hangingPunct="0">
                <a:defRPr sz="1000">
                  <a:solidFill>
                    <a:schemeClr val="tx1"/>
                  </a:solidFill>
                  <a:latin typeface="Arial" charset="0"/>
                  <a:ea typeface="ＭＳ Ｐゴシック" charset="0"/>
                  <a:cs typeface="ＭＳ Ｐゴシック" charset="0"/>
                </a:defRPr>
              </a:lvl1pPr>
              <a:lvl2pPr marL="742950" indent="-285750" eaLnBrk="0" hangingPunct="0">
                <a:defRPr sz="1000">
                  <a:solidFill>
                    <a:schemeClr val="tx1"/>
                  </a:solidFill>
                  <a:latin typeface="Arial" charset="0"/>
                  <a:ea typeface="ＭＳ Ｐゴシック" charset="0"/>
                </a:defRPr>
              </a:lvl2pPr>
              <a:lvl3pPr marL="1143000" indent="-228600" eaLnBrk="0" hangingPunct="0">
                <a:defRPr sz="1000">
                  <a:solidFill>
                    <a:schemeClr val="tx1"/>
                  </a:solidFill>
                  <a:latin typeface="Arial" charset="0"/>
                  <a:ea typeface="ＭＳ Ｐゴシック" charset="0"/>
                </a:defRPr>
              </a:lvl3pPr>
              <a:lvl4pPr marL="1600200" indent="-228600" eaLnBrk="0" hangingPunct="0">
                <a:defRPr sz="1000">
                  <a:solidFill>
                    <a:schemeClr val="tx1"/>
                  </a:solidFill>
                  <a:latin typeface="Arial" charset="0"/>
                  <a:ea typeface="ＭＳ Ｐゴシック" charset="0"/>
                </a:defRPr>
              </a:lvl4pPr>
              <a:lvl5pPr marL="2057400" indent="-228600" eaLnBrk="0" hangingPunct="0">
                <a:defRPr sz="1000">
                  <a:solidFill>
                    <a:schemeClr val="tx1"/>
                  </a:solidFill>
                  <a:latin typeface="Arial" charset="0"/>
                  <a:ea typeface="ＭＳ Ｐゴシック" charset="0"/>
                </a:defRPr>
              </a:lvl5pPr>
              <a:lvl6pPr marL="2514600" indent="-228600" eaLnBrk="0" fontAlgn="base" hangingPunct="0">
                <a:spcBef>
                  <a:spcPct val="30000"/>
                </a:spcBef>
                <a:spcAft>
                  <a:spcPct val="0"/>
                </a:spcAft>
                <a:defRPr sz="1000">
                  <a:solidFill>
                    <a:schemeClr val="tx1"/>
                  </a:solidFill>
                  <a:latin typeface="Arial" charset="0"/>
                  <a:ea typeface="ＭＳ Ｐゴシック" charset="0"/>
                </a:defRPr>
              </a:lvl6pPr>
              <a:lvl7pPr marL="2971800" indent="-228600" eaLnBrk="0" fontAlgn="base" hangingPunct="0">
                <a:spcBef>
                  <a:spcPct val="30000"/>
                </a:spcBef>
                <a:spcAft>
                  <a:spcPct val="0"/>
                </a:spcAft>
                <a:defRPr sz="1000">
                  <a:solidFill>
                    <a:schemeClr val="tx1"/>
                  </a:solidFill>
                  <a:latin typeface="Arial" charset="0"/>
                  <a:ea typeface="ＭＳ Ｐゴシック" charset="0"/>
                </a:defRPr>
              </a:lvl7pPr>
              <a:lvl8pPr marL="3429000" indent="-228600" eaLnBrk="0" fontAlgn="base" hangingPunct="0">
                <a:spcBef>
                  <a:spcPct val="30000"/>
                </a:spcBef>
                <a:spcAft>
                  <a:spcPct val="0"/>
                </a:spcAft>
                <a:defRPr sz="1000">
                  <a:solidFill>
                    <a:schemeClr val="tx1"/>
                  </a:solidFill>
                  <a:latin typeface="Arial" charset="0"/>
                  <a:ea typeface="ＭＳ Ｐゴシック" charset="0"/>
                </a:defRPr>
              </a:lvl8pPr>
              <a:lvl9pPr marL="3886200" indent="-228600" eaLnBrk="0" fontAlgn="base" hangingPunct="0">
                <a:spcBef>
                  <a:spcPct val="30000"/>
                </a:spcBef>
                <a:spcAft>
                  <a:spcPct val="0"/>
                </a:spcAft>
                <a:defRPr sz="1000">
                  <a:solidFill>
                    <a:schemeClr val="tx1"/>
                  </a:solidFill>
                  <a:latin typeface="Arial" charset="0"/>
                  <a:ea typeface="ＭＳ Ｐゴシック" charset="0"/>
                </a:defRPr>
              </a:lvl9pPr>
            </a:lstStyle>
            <a:p>
              <a:pPr eaLnBrk="1" hangingPunct="1"/>
              <a:r>
                <a:rPr lang="ja-JP" altLang="en-US" sz="1800" b="1"/>
                <a:t>‘</a:t>
              </a:r>
              <a:r>
                <a:rPr lang="en-US" sz="1800" b="1"/>
                <a:t> AB…</a:t>
              </a:r>
              <a:r>
                <a:rPr lang="ja-JP" altLang="en-US" sz="1800" b="1"/>
                <a:t>’</a:t>
              </a:r>
              <a:endParaRPr lang="en-US" sz="1800" b="1"/>
            </a:p>
          </p:txBody>
        </p:sp>
        <p:sp>
          <p:nvSpPr>
            <p:cNvPr id="25646" name="Text Box 46"/>
            <p:cNvSpPr txBox="1">
              <a:spLocks noChangeArrowheads="1"/>
            </p:cNvSpPr>
            <p:nvPr/>
          </p:nvSpPr>
          <p:spPr bwMode="auto">
            <a:xfrm>
              <a:off x="7078663" y="3089275"/>
              <a:ext cx="127000" cy="2746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eaLnBrk="0" hangingPunct="0">
                <a:defRPr sz="1000">
                  <a:solidFill>
                    <a:schemeClr val="tx1"/>
                  </a:solidFill>
                  <a:latin typeface="Arial" charset="0"/>
                  <a:ea typeface="ＭＳ Ｐゴシック" charset="0"/>
                  <a:cs typeface="ＭＳ Ｐゴシック" charset="0"/>
                </a:defRPr>
              </a:lvl1pPr>
              <a:lvl2pPr marL="742950" indent="-285750" eaLnBrk="0" hangingPunct="0">
                <a:defRPr sz="1000">
                  <a:solidFill>
                    <a:schemeClr val="tx1"/>
                  </a:solidFill>
                  <a:latin typeface="Arial" charset="0"/>
                  <a:ea typeface="ＭＳ Ｐゴシック" charset="0"/>
                </a:defRPr>
              </a:lvl2pPr>
              <a:lvl3pPr marL="1143000" indent="-228600" eaLnBrk="0" hangingPunct="0">
                <a:defRPr sz="1000">
                  <a:solidFill>
                    <a:schemeClr val="tx1"/>
                  </a:solidFill>
                  <a:latin typeface="Arial" charset="0"/>
                  <a:ea typeface="ＭＳ Ｐゴシック" charset="0"/>
                </a:defRPr>
              </a:lvl3pPr>
              <a:lvl4pPr marL="1600200" indent="-228600" eaLnBrk="0" hangingPunct="0">
                <a:defRPr sz="1000">
                  <a:solidFill>
                    <a:schemeClr val="tx1"/>
                  </a:solidFill>
                  <a:latin typeface="Arial" charset="0"/>
                  <a:ea typeface="ＭＳ Ｐゴシック" charset="0"/>
                </a:defRPr>
              </a:lvl4pPr>
              <a:lvl5pPr marL="2057400" indent="-228600" eaLnBrk="0" hangingPunct="0">
                <a:defRPr sz="1000">
                  <a:solidFill>
                    <a:schemeClr val="tx1"/>
                  </a:solidFill>
                  <a:latin typeface="Arial" charset="0"/>
                  <a:ea typeface="ＭＳ Ｐゴシック" charset="0"/>
                </a:defRPr>
              </a:lvl5pPr>
              <a:lvl6pPr marL="2514600" indent="-228600" eaLnBrk="0" fontAlgn="base" hangingPunct="0">
                <a:spcBef>
                  <a:spcPct val="30000"/>
                </a:spcBef>
                <a:spcAft>
                  <a:spcPct val="0"/>
                </a:spcAft>
                <a:defRPr sz="1000">
                  <a:solidFill>
                    <a:schemeClr val="tx1"/>
                  </a:solidFill>
                  <a:latin typeface="Arial" charset="0"/>
                  <a:ea typeface="ＭＳ Ｐゴシック" charset="0"/>
                </a:defRPr>
              </a:lvl6pPr>
              <a:lvl7pPr marL="2971800" indent="-228600" eaLnBrk="0" fontAlgn="base" hangingPunct="0">
                <a:spcBef>
                  <a:spcPct val="30000"/>
                </a:spcBef>
                <a:spcAft>
                  <a:spcPct val="0"/>
                </a:spcAft>
                <a:defRPr sz="1000">
                  <a:solidFill>
                    <a:schemeClr val="tx1"/>
                  </a:solidFill>
                  <a:latin typeface="Arial" charset="0"/>
                  <a:ea typeface="ＭＳ Ｐゴシック" charset="0"/>
                </a:defRPr>
              </a:lvl7pPr>
              <a:lvl8pPr marL="3429000" indent="-228600" eaLnBrk="0" fontAlgn="base" hangingPunct="0">
                <a:spcBef>
                  <a:spcPct val="30000"/>
                </a:spcBef>
                <a:spcAft>
                  <a:spcPct val="0"/>
                </a:spcAft>
                <a:defRPr sz="1000">
                  <a:solidFill>
                    <a:schemeClr val="tx1"/>
                  </a:solidFill>
                  <a:latin typeface="Arial" charset="0"/>
                  <a:ea typeface="ＭＳ Ｐゴシック" charset="0"/>
                </a:defRPr>
              </a:lvl8pPr>
              <a:lvl9pPr marL="3886200" indent="-228600" eaLnBrk="0" fontAlgn="base" hangingPunct="0">
                <a:spcBef>
                  <a:spcPct val="30000"/>
                </a:spcBef>
                <a:spcAft>
                  <a:spcPct val="0"/>
                </a:spcAft>
                <a:defRPr sz="1000">
                  <a:solidFill>
                    <a:schemeClr val="tx1"/>
                  </a:solidFill>
                  <a:latin typeface="Arial" charset="0"/>
                  <a:ea typeface="ＭＳ Ｐゴシック" charset="0"/>
                </a:defRPr>
              </a:lvl9pPr>
            </a:lstStyle>
            <a:p>
              <a:pPr eaLnBrk="1" hangingPunct="1"/>
              <a:r>
                <a:rPr lang="en-US" sz="1800" b="1"/>
                <a:t>3</a:t>
              </a:r>
            </a:p>
          </p:txBody>
        </p:sp>
        <p:sp>
          <p:nvSpPr>
            <p:cNvPr id="25647" name="Text Box 47"/>
            <p:cNvSpPr txBox="1">
              <a:spLocks noChangeArrowheads="1"/>
            </p:cNvSpPr>
            <p:nvPr/>
          </p:nvSpPr>
          <p:spPr bwMode="auto">
            <a:xfrm>
              <a:off x="7935913" y="3074988"/>
              <a:ext cx="127000" cy="2746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eaLnBrk="0" hangingPunct="0">
                <a:defRPr sz="1000">
                  <a:solidFill>
                    <a:schemeClr val="tx1"/>
                  </a:solidFill>
                  <a:latin typeface="Arial" charset="0"/>
                  <a:ea typeface="ＭＳ Ｐゴシック" charset="0"/>
                  <a:cs typeface="ＭＳ Ｐゴシック" charset="0"/>
                </a:defRPr>
              </a:lvl1pPr>
              <a:lvl2pPr marL="742950" indent="-285750" eaLnBrk="0" hangingPunct="0">
                <a:defRPr sz="1000">
                  <a:solidFill>
                    <a:schemeClr val="tx1"/>
                  </a:solidFill>
                  <a:latin typeface="Arial" charset="0"/>
                  <a:ea typeface="ＭＳ Ｐゴシック" charset="0"/>
                </a:defRPr>
              </a:lvl2pPr>
              <a:lvl3pPr marL="1143000" indent="-228600" eaLnBrk="0" hangingPunct="0">
                <a:defRPr sz="1000">
                  <a:solidFill>
                    <a:schemeClr val="tx1"/>
                  </a:solidFill>
                  <a:latin typeface="Arial" charset="0"/>
                  <a:ea typeface="ＭＳ Ｐゴシック" charset="0"/>
                </a:defRPr>
              </a:lvl3pPr>
              <a:lvl4pPr marL="1600200" indent="-228600" eaLnBrk="0" hangingPunct="0">
                <a:defRPr sz="1000">
                  <a:solidFill>
                    <a:schemeClr val="tx1"/>
                  </a:solidFill>
                  <a:latin typeface="Arial" charset="0"/>
                  <a:ea typeface="ＭＳ Ｐゴシック" charset="0"/>
                </a:defRPr>
              </a:lvl4pPr>
              <a:lvl5pPr marL="2057400" indent="-228600" eaLnBrk="0" hangingPunct="0">
                <a:defRPr sz="1000">
                  <a:solidFill>
                    <a:schemeClr val="tx1"/>
                  </a:solidFill>
                  <a:latin typeface="Arial" charset="0"/>
                  <a:ea typeface="ＭＳ Ｐゴシック" charset="0"/>
                </a:defRPr>
              </a:lvl5pPr>
              <a:lvl6pPr marL="2514600" indent="-228600" eaLnBrk="0" fontAlgn="base" hangingPunct="0">
                <a:spcBef>
                  <a:spcPct val="30000"/>
                </a:spcBef>
                <a:spcAft>
                  <a:spcPct val="0"/>
                </a:spcAft>
                <a:defRPr sz="1000">
                  <a:solidFill>
                    <a:schemeClr val="tx1"/>
                  </a:solidFill>
                  <a:latin typeface="Arial" charset="0"/>
                  <a:ea typeface="ＭＳ Ｐゴシック" charset="0"/>
                </a:defRPr>
              </a:lvl6pPr>
              <a:lvl7pPr marL="2971800" indent="-228600" eaLnBrk="0" fontAlgn="base" hangingPunct="0">
                <a:spcBef>
                  <a:spcPct val="30000"/>
                </a:spcBef>
                <a:spcAft>
                  <a:spcPct val="0"/>
                </a:spcAft>
                <a:defRPr sz="1000">
                  <a:solidFill>
                    <a:schemeClr val="tx1"/>
                  </a:solidFill>
                  <a:latin typeface="Arial" charset="0"/>
                  <a:ea typeface="ＭＳ Ｐゴシック" charset="0"/>
                </a:defRPr>
              </a:lvl7pPr>
              <a:lvl8pPr marL="3429000" indent="-228600" eaLnBrk="0" fontAlgn="base" hangingPunct="0">
                <a:spcBef>
                  <a:spcPct val="30000"/>
                </a:spcBef>
                <a:spcAft>
                  <a:spcPct val="0"/>
                </a:spcAft>
                <a:defRPr sz="1000">
                  <a:solidFill>
                    <a:schemeClr val="tx1"/>
                  </a:solidFill>
                  <a:latin typeface="Arial" charset="0"/>
                  <a:ea typeface="ＭＳ Ｐゴシック" charset="0"/>
                </a:defRPr>
              </a:lvl8pPr>
              <a:lvl9pPr marL="3886200" indent="-228600" eaLnBrk="0" fontAlgn="base" hangingPunct="0">
                <a:spcBef>
                  <a:spcPct val="30000"/>
                </a:spcBef>
                <a:spcAft>
                  <a:spcPct val="0"/>
                </a:spcAft>
                <a:defRPr sz="1000">
                  <a:solidFill>
                    <a:schemeClr val="tx1"/>
                  </a:solidFill>
                  <a:latin typeface="Arial" charset="0"/>
                  <a:ea typeface="ＭＳ Ｐゴシック" charset="0"/>
                </a:defRPr>
              </a:lvl9pPr>
            </a:lstStyle>
            <a:p>
              <a:pPr eaLnBrk="1" hangingPunct="1"/>
              <a:r>
                <a:rPr lang="en-US" sz="1800" b="1"/>
                <a:t>2</a:t>
              </a:r>
            </a:p>
          </p:txBody>
        </p:sp>
        <p:sp>
          <p:nvSpPr>
            <p:cNvPr id="25648" name="Rectangle 48"/>
            <p:cNvSpPr>
              <a:spLocks noChangeArrowheads="1"/>
            </p:cNvSpPr>
            <p:nvPr/>
          </p:nvSpPr>
          <p:spPr bwMode="auto">
            <a:xfrm>
              <a:off x="525463" y="5530850"/>
              <a:ext cx="314325" cy="33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3662" tIns="46038" rIns="93662" bIns="46038">
              <a:spAutoFit/>
            </a:bodyPr>
            <a:lstStyle/>
            <a:p>
              <a:pPr defTabSz="1030288" eaLnBrk="0" hangingPunct="0">
                <a:lnSpc>
                  <a:spcPct val="90000"/>
                </a:lnSpc>
              </a:pPr>
              <a:r>
                <a:rPr lang="en-US" sz="1800" b="1"/>
                <a:t>7</a:t>
              </a:r>
            </a:p>
          </p:txBody>
        </p:sp>
      </p:grpSp>
      <p:pic>
        <p:nvPicPr>
          <p:cNvPr id="53" name="Picture 10" descr="C:\Documents and Settings\tchick\Local Settings\Temporary Internet Files\Content.IE5\ATUNA1IJ\MCj0378725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90392" y="69848"/>
            <a:ext cx="1281113" cy="1003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5622617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en-US" smtClean="0"/>
              <a:t>Verifying Program Correctness</a:t>
            </a:r>
            <a:endParaRPr lang="en-US"/>
          </a:p>
        </p:txBody>
      </p:sp>
      <p:sp>
        <p:nvSpPr>
          <p:cNvPr id="26627" name="Rectangle 3"/>
          <p:cNvSpPr>
            <a:spLocks noGrp="1" noChangeArrowheads="1"/>
          </p:cNvSpPr>
          <p:nvPr>
            <p:ph idx="1"/>
          </p:nvPr>
        </p:nvSpPr>
        <p:spPr/>
        <p:txBody>
          <a:bodyPr/>
          <a:lstStyle/>
          <a:p>
            <a:r>
              <a:rPr lang="en-US" smtClean="0"/>
              <a:t>Correctness verification methods treat programs as mathematical theorems.</a:t>
            </a:r>
          </a:p>
          <a:p>
            <a:endParaRPr lang="en-US" smtClean="0"/>
          </a:p>
          <a:p>
            <a:r>
              <a:rPr lang="en-US" smtClean="0"/>
              <a:t>These methods are particularly useful during design and design review.</a:t>
            </a:r>
          </a:p>
          <a:p>
            <a:endParaRPr lang="en-US" smtClean="0"/>
          </a:p>
          <a:p>
            <a:r>
              <a:rPr lang="en-US" smtClean="0"/>
              <a:t>Because program verification often involves sophisticated reasoning, it is important to check your work carefully.</a:t>
            </a:r>
            <a:endParaRPr lang="en-US"/>
          </a:p>
        </p:txBody>
      </p:sp>
      <p:pic>
        <p:nvPicPr>
          <p:cNvPr id="26628" name="Picture 8" descr="C:\Documents and Settings\tchick\Local Settings\Temporary Internet Files\Content.IE5\6TCFAPSX\MCj0370960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26891" y="68792"/>
            <a:ext cx="1327150" cy="889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2375581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r>
              <a:rPr lang="en-US" smtClean="0"/>
              <a:t>Correctness Verification </a:t>
            </a:r>
            <a:endParaRPr lang="en-US"/>
          </a:p>
        </p:txBody>
      </p:sp>
      <p:sp>
        <p:nvSpPr>
          <p:cNvPr id="26627" name="Rectangle 3"/>
          <p:cNvSpPr>
            <a:spLocks noGrp="1" noChangeArrowheads="1"/>
          </p:cNvSpPr>
          <p:nvPr>
            <p:ph idx="1"/>
          </p:nvPr>
        </p:nvSpPr>
        <p:spPr/>
        <p:txBody>
          <a:bodyPr/>
          <a:lstStyle/>
          <a:p>
            <a:r>
              <a:rPr lang="en-US" smtClean="0"/>
              <a:t>To verify a program</a:t>
            </a:r>
          </a:p>
          <a:p>
            <a:pPr lvl="1"/>
            <a:r>
              <a:rPr lang="en-US" smtClean="0"/>
              <a:t>identify all of the program cases</a:t>
            </a:r>
          </a:p>
          <a:p>
            <a:pPr lvl="1"/>
            <a:r>
              <a:rPr lang="en-US" smtClean="0"/>
              <a:t>consider each verification question while reviewing each non-trivial construct</a:t>
            </a:r>
          </a:p>
          <a:p>
            <a:pPr lvl="1"/>
            <a:r>
              <a:rPr lang="en-US" smtClean="0"/>
              <a:t>where the answer is not obvious, use a trace table to evaluate the conditions that the program must satisfy </a:t>
            </a:r>
          </a:p>
          <a:p>
            <a:endParaRPr lang="en-US" smtClean="0"/>
          </a:p>
          <a:p>
            <a:r>
              <a:rPr lang="en-US" smtClean="0"/>
              <a:t>While this verification approach works with most design constructs, only </a:t>
            </a:r>
            <a:r>
              <a:rPr lang="ja-JP" altLang="en-US" smtClean="0"/>
              <a:t>“</a:t>
            </a:r>
            <a:r>
              <a:rPr lang="en-US" smtClean="0"/>
              <a:t>while loops</a:t>
            </a:r>
            <a:r>
              <a:rPr lang="ja-JP" altLang="en-US" smtClean="0"/>
              <a:t>”</a:t>
            </a:r>
            <a:r>
              <a:rPr lang="en-US" smtClean="0"/>
              <a:t> are described in this lecture.</a:t>
            </a:r>
          </a:p>
          <a:p>
            <a:endParaRPr lang="en-US" smtClean="0"/>
          </a:p>
          <a:p>
            <a:r>
              <a:rPr lang="en-US" smtClean="0"/>
              <a:t>Proofs for repeat-until and for-loops are described in the textbook (pages 271 - 277).</a:t>
            </a:r>
            <a:endParaRPr lang="en-US"/>
          </a:p>
        </p:txBody>
      </p:sp>
      <p:pic>
        <p:nvPicPr>
          <p:cNvPr id="5" name="Picture 8" descr="C:\Documents and Settings\tchick\Local Settings\Temporary Internet Files\Content.IE5\6TCFAPSX\MCj0370960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26891" y="68792"/>
            <a:ext cx="1327150" cy="889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6610354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n-US" smtClean="0"/>
              <a:t>WhileLoop Verification -1 </a:t>
            </a:r>
            <a:endParaRPr lang="en-US"/>
          </a:p>
        </p:txBody>
      </p:sp>
      <p:sp>
        <p:nvSpPr>
          <p:cNvPr id="28675" name="Rectangle 3"/>
          <p:cNvSpPr>
            <a:spLocks noGrp="1" noChangeArrowheads="1"/>
          </p:cNvSpPr>
          <p:nvPr>
            <p:ph idx="1"/>
          </p:nvPr>
        </p:nvSpPr>
        <p:spPr/>
        <p:txBody>
          <a:bodyPr/>
          <a:lstStyle/>
          <a:p>
            <a:r>
              <a:rPr lang="en-US" smtClean="0"/>
              <a:t>The WhileLoop is assumed to have the following form.</a:t>
            </a:r>
            <a:endParaRPr lang="en-US"/>
          </a:p>
        </p:txBody>
      </p:sp>
      <p:pic>
        <p:nvPicPr>
          <p:cNvPr id="28676" name="Picture 5" descr="s3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6288" y="2041525"/>
            <a:ext cx="3992562" cy="15811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8" name="Picture 8" descr="C:\Documents and Settings\tchick\Local Settings\Temporary Internet Files\Content.IE5\6TCFAPSX\MCj03709600000[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726891" y="68792"/>
            <a:ext cx="1327150" cy="889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9470428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0" name="Rectangle 2"/>
          <p:cNvSpPr>
            <a:spLocks noGrp="1" noChangeArrowheads="1"/>
          </p:cNvSpPr>
          <p:nvPr>
            <p:ph type="title"/>
          </p:nvPr>
        </p:nvSpPr>
        <p:spPr/>
        <p:txBody>
          <a:bodyPr/>
          <a:lstStyle/>
          <a:p>
            <a:r>
              <a:rPr lang="en-US" smtClean="0"/>
              <a:t>WhileLoop Verification -2 </a:t>
            </a:r>
            <a:endParaRPr lang="en-US"/>
          </a:p>
        </p:txBody>
      </p:sp>
      <p:sp>
        <p:nvSpPr>
          <p:cNvPr id="29698" name="Rectangle 3"/>
          <p:cNvSpPr>
            <a:spLocks noGrp="1" noChangeArrowheads="1"/>
          </p:cNvSpPr>
          <p:nvPr>
            <p:ph idx="1"/>
          </p:nvPr>
        </p:nvSpPr>
        <p:spPr/>
        <p:txBody>
          <a:bodyPr/>
          <a:lstStyle/>
          <a:p>
            <a:r>
              <a:rPr lang="en-US" smtClean="0"/>
              <a:t>A whileloop is correct if all of the following questions can be answered with </a:t>
            </a:r>
            <a:r>
              <a:rPr lang="ja-JP" altLang="en-US" smtClean="0"/>
              <a:t>“</a:t>
            </a:r>
            <a:r>
              <a:rPr lang="en-US" smtClean="0"/>
              <a:t>yes.</a:t>
            </a:r>
            <a:r>
              <a:rPr lang="ja-JP" altLang="en-US" smtClean="0"/>
              <a:t>”</a:t>
            </a:r>
            <a:endParaRPr lang="en-US" smtClean="0"/>
          </a:p>
          <a:p>
            <a:pPr lvl="1"/>
            <a:r>
              <a:rPr lang="en-US" smtClean="0"/>
              <a:t>Question 1: Is loop termination guaranteed for any argument of WhileTest?</a:t>
            </a:r>
          </a:p>
          <a:p>
            <a:pPr lvl="1"/>
            <a:r>
              <a:rPr lang="en-US" smtClean="0"/>
              <a:t>Question 2: When WhileTest is true, does </a:t>
            </a:r>
            <a:br>
              <a:rPr lang="en-US" smtClean="0"/>
            </a:br>
            <a:r>
              <a:rPr lang="en-US" smtClean="0"/>
              <a:t>WhileLoop = LoopPart followed by WhileLoop?</a:t>
            </a:r>
          </a:p>
          <a:p>
            <a:pPr lvl="1"/>
            <a:r>
              <a:rPr lang="en-US" smtClean="0"/>
              <a:t>Question 3: When WhileTest is false, does </a:t>
            </a:r>
            <a:br>
              <a:rPr lang="en-US" smtClean="0"/>
            </a:br>
            <a:r>
              <a:rPr lang="en-US" smtClean="0"/>
              <a:t>WhileLoop = identity?</a:t>
            </a:r>
            <a:endParaRPr lang="en-US"/>
          </a:p>
        </p:txBody>
      </p:sp>
      <p:pic>
        <p:nvPicPr>
          <p:cNvPr id="5" name="Picture 8" descr="C:\Documents and Settings\tchick\Local Settings\Temporary Internet Files\Content.IE5\6TCFAPSX\MCj0370960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26891" y="68792"/>
            <a:ext cx="1327150" cy="889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8387468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n-US" smtClean="0"/>
              <a:t>WhileLoop Example -1 </a:t>
            </a:r>
            <a:endParaRPr lang="en-US"/>
          </a:p>
        </p:txBody>
      </p:sp>
      <p:sp>
        <p:nvSpPr>
          <p:cNvPr id="30723" name="Rectangle 3"/>
          <p:cNvSpPr>
            <a:spLocks noGrp="1" noChangeArrowheads="1"/>
          </p:cNvSpPr>
          <p:nvPr>
            <p:ph idx="1"/>
          </p:nvPr>
        </p:nvSpPr>
        <p:spPr/>
        <p:txBody>
          <a:bodyPr/>
          <a:lstStyle/>
          <a:p>
            <a:r>
              <a:rPr lang="en-US" smtClean="0"/>
              <a:t>Assuming n &gt; 0, calculate n!</a:t>
            </a:r>
            <a:endParaRPr lang="en-US"/>
          </a:p>
        </p:txBody>
      </p:sp>
      <p:pic>
        <p:nvPicPr>
          <p:cNvPr id="30724" name="Picture 5" descr="s3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33525" y="2411413"/>
            <a:ext cx="3627438" cy="2147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8" descr="C:\Documents and Settings\tchick\Local Settings\Temporary Internet Files\Content.IE5\6TCFAPSX\MCj03709600000[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726891" y="68792"/>
            <a:ext cx="1327150" cy="889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5921144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US" smtClean="0"/>
              <a:t>Lecture Topics </a:t>
            </a:r>
            <a:endParaRPr lang="en-US"/>
          </a:p>
        </p:txBody>
      </p:sp>
      <p:sp>
        <p:nvSpPr>
          <p:cNvPr id="4099" name="Rectangle 3"/>
          <p:cNvSpPr>
            <a:spLocks noGrp="1" noChangeArrowheads="1"/>
          </p:cNvSpPr>
          <p:nvPr>
            <p:ph idx="1"/>
          </p:nvPr>
        </p:nvSpPr>
        <p:spPr/>
        <p:txBody>
          <a:bodyPr/>
          <a:lstStyle/>
          <a:p>
            <a:r>
              <a:rPr lang="en-US" smtClean="0"/>
              <a:t>This lecture provides a survey of several design verification topics.  </a:t>
            </a:r>
          </a:p>
          <a:p>
            <a:pPr lvl="1"/>
            <a:r>
              <a:rPr lang="en-US" smtClean="0"/>
              <a:t>Reasons for design verification</a:t>
            </a:r>
          </a:p>
          <a:p>
            <a:pPr lvl="1"/>
            <a:r>
              <a:rPr lang="en-US" smtClean="0"/>
              <a:t>Design verification methods</a:t>
            </a:r>
          </a:p>
          <a:p>
            <a:pPr lvl="2"/>
            <a:r>
              <a:rPr lang="en-US" smtClean="0"/>
              <a:t>Design standards</a:t>
            </a:r>
          </a:p>
          <a:p>
            <a:pPr lvl="2"/>
            <a:r>
              <a:rPr lang="en-US" smtClean="0"/>
              <a:t>Execution-table verification</a:t>
            </a:r>
          </a:p>
          <a:p>
            <a:pPr lvl="2"/>
            <a:r>
              <a:rPr lang="en-US" smtClean="0"/>
              <a:t>Trace-table verification</a:t>
            </a:r>
          </a:p>
          <a:p>
            <a:pPr lvl="2"/>
            <a:r>
              <a:rPr lang="en-US" smtClean="0"/>
              <a:t>Correctness verification</a:t>
            </a:r>
          </a:p>
          <a:p>
            <a:pPr lvl="2"/>
            <a:r>
              <a:rPr lang="en-US" smtClean="0"/>
              <a:t>UML verification</a:t>
            </a:r>
            <a:endParaRPr lang="en-US"/>
          </a:p>
        </p:txBody>
      </p:sp>
      <p:pic>
        <p:nvPicPr>
          <p:cNvPr id="4100" name="Picture 22" descr="\\ns01\install\Office\ClipMedia\disk2\FILES\PFILES\MSOFFICE\MEDIA\CNTCD1\ClipArt2\j0231444.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55167" y="68054"/>
            <a:ext cx="1129569" cy="98181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2032128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8" name="Rectangle 2"/>
          <p:cNvSpPr>
            <a:spLocks noGrp="1" noChangeArrowheads="1"/>
          </p:cNvSpPr>
          <p:nvPr>
            <p:ph type="title"/>
          </p:nvPr>
        </p:nvSpPr>
        <p:spPr/>
        <p:txBody>
          <a:bodyPr/>
          <a:lstStyle/>
          <a:p>
            <a:r>
              <a:rPr lang="en-US" smtClean="0"/>
              <a:t>WhileLoop Example -2 </a:t>
            </a:r>
            <a:endParaRPr lang="en-US"/>
          </a:p>
        </p:txBody>
      </p:sp>
      <p:sp>
        <p:nvSpPr>
          <p:cNvPr id="30723" name="Rectangle 3"/>
          <p:cNvSpPr>
            <a:spLocks noGrp="1" noChangeArrowheads="1"/>
          </p:cNvSpPr>
          <p:nvPr>
            <p:ph idx="1"/>
          </p:nvPr>
        </p:nvSpPr>
        <p:spPr/>
        <p:txBody>
          <a:bodyPr>
            <a:normAutofit lnSpcReduction="10000"/>
          </a:bodyPr>
          <a:lstStyle/>
          <a:p>
            <a:r>
              <a:rPr lang="en-US" smtClean="0"/>
              <a:t>Question 1: Is loop termination guaranteed for any argument of WhileTest ?</a:t>
            </a:r>
          </a:p>
          <a:p>
            <a:endParaRPr lang="en-US" smtClean="0"/>
          </a:p>
          <a:p>
            <a:pPr lvl="1"/>
            <a:r>
              <a:rPr lang="en-US" smtClean="0"/>
              <a:t>Yes, the loop terminates when i = n.  Since i steps inside the loop, it will terminate as long as n &gt; 0.</a:t>
            </a:r>
          </a:p>
          <a:p>
            <a:endParaRPr lang="en-US" smtClean="0"/>
          </a:p>
          <a:p>
            <a:r>
              <a:rPr lang="en-US" smtClean="0"/>
              <a:t>Question 2: When WhileTest is true, is</a:t>
            </a:r>
            <a:br>
              <a:rPr lang="en-US" smtClean="0"/>
            </a:br>
            <a:r>
              <a:rPr lang="en-US" smtClean="0"/>
              <a:t> WhileLoop = LoopPart followed by WhileLoop ?</a:t>
            </a:r>
          </a:p>
          <a:p>
            <a:endParaRPr lang="en-US" smtClean="0"/>
          </a:p>
          <a:p>
            <a:pPr lvl="1"/>
            <a:r>
              <a:rPr lang="en-US" smtClean="0"/>
              <a:t>Yes, the LoopPart increments i and sets f equal to f * i, so f is still equal to i!</a:t>
            </a:r>
          </a:p>
          <a:p>
            <a:pPr lvl="1"/>
            <a:endParaRPr lang="en-US" smtClean="0"/>
          </a:p>
          <a:p>
            <a:pPr lvl="1"/>
            <a:r>
              <a:rPr lang="en-US" smtClean="0"/>
              <a:t>Note: The initial conditions ensure that f = i! initially.</a:t>
            </a:r>
            <a:endParaRPr lang="en-US" dirty="0" smtClean="0"/>
          </a:p>
        </p:txBody>
      </p:sp>
      <p:pic>
        <p:nvPicPr>
          <p:cNvPr id="5" name="Picture 8" descr="C:\Documents and Settings\tchick\Local Settings\Temporary Internet Files\Content.IE5\6TCFAPSX\MCj0370960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26891" y="68792"/>
            <a:ext cx="1327150" cy="889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1320511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US" smtClean="0"/>
              <a:t>WhileLoop Example -3</a:t>
            </a:r>
            <a:endParaRPr lang="en-US"/>
          </a:p>
        </p:txBody>
      </p:sp>
      <p:sp>
        <p:nvSpPr>
          <p:cNvPr id="32771" name="Rectangle 3"/>
          <p:cNvSpPr>
            <a:spLocks noGrp="1" noChangeArrowheads="1"/>
          </p:cNvSpPr>
          <p:nvPr>
            <p:ph idx="1"/>
          </p:nvPr>
        </p:nvSpPr>
        <p:spPr/>
        <p:txBody>
          <a:bodyPr/>
          <a:lstStyle/>
          <a:p>
            <a:r>
              <a:rPr lang="en-US" smtClean="0"/>
              <a:t>Question 3: When WhileTest is false, does </a:t>
            </a:r>
            <a:br>
              <a:rPr lang="en-US" smtClean="0"/>
            </a:br>
            <a:r>
              <a:rPr lang="en-US" smtClean="0"/>
              <a:t>WhileLoop = identity?</a:t>
            </a:r>
          </a:p>
          <a:p>
            <a:endParaRPr lang="en-US" smtClean="0"/>
          </a:p>
          <a:p>
            <a:pPr lvl="1"/>
            <a:r>
              <a:rPr lang="en-US" smtClean="0"/>
              <a:t>Yes, when WhileTest is false, the loop terminates without further changes to any variables, so i = n and   f = i!</a:t>
            </a:r>
          </a:p>
          <a:p>
            <a:pPr lvl="1"/>
            <a:endParaRPr lang="en-US" smtClean="0"/>
          </a:p>
          <a:p>
            <a:pPr lvl="1"/>
            <a:r>
              <a:rPr lang="en-US" smtClean="0"/>
              <a:t>Hence, we can deduce that f = n! as required.</a:t>
            </a:r>
            <a:endParaRPr lang="en-US" dirty="0" smtClean="0"/>
          </a:p>
        </p:txBody>
      </p:sp>
      <p:pic>
        <p:nvPicPr>
          <p:cNvPr id="5" name="Picture 8" descr="C:\Documents and Settings\tchick\Local Settings\Temporary Internet Files\Content.IE5\6TCFAPSX\MCj0370960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26891" y="68792"/>
            <a:ext cx="1327150" cy="889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1075005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n-US" smtClean="0"/>
              <a:t>Comments: Program Verification</a:t>
            </a:r>
            <a:endParaRPr lang="en-US"/>
          </a:p>
        </p:txBody>
      </p:sp>
      <p:sp>
        <p:nvSpPr>
          <p:cNvPr id="33795" name="Rectangle 3"/>
          <p:cNvSpPr>
            <a:spLocks noGrp="1" noChangeArrowheads="1"/>
          </p:cNvSpPr>
          <p:nvPr>
            <p:ph idx="1"/>
          </p:nvPr>
        </p:nvSpPr>
        <p:spPr/>
        <p:txBody>
          <a:bodyPr/>
          <a:lstStyle/>
          <a:p>
            <a:r>
              <a:rPr lang="en-US" smtClean="0"/>
              <a:t>If done correctly, these verification methods can guarantee program correctness.</a:t>
            </a:r>
          </a:p>
          <a:p>
            <a:endParaRPr lang="en-US" smtClean="0"/>
          </a:p>
          <a:p>
            <a:r>
              <a:rPr lang="en-US" smtClean="0"/>
              <a:t>Mastery of these verification methods requires skill and practice.</a:t>
            </a:r>
          </a:p>
          <a:p>
            <a:endParaRPr lang="en-US" smtClean="0"/>
          </a:p>
          <a:p>
            <a:r>
              <a:rPr lang="en-US" smtClean="0"/>
              <a:t>The loop termination test is critical because endless loops are hard to identify with other methods.</a:t>
            </a:r>
          </a:p>
          <a:p>
            <a:endParaRPr lang="en-US" smtClean="0"/>
          </a:p>
          <a:p>
            <a:r>
              <a:rPr lang="en-US" smtClean="0"/>
              <a:t>While you can often answer the verification questions by inspection, when in doubt, check the results with a trace table. </a:t>
            </a:r>
            <a:endParaRPr lang="en-US"/>
          </a:p>
        </p:txBody>
      </p:sp>
      <p:pic>
        <p:nvPicPr>
          <p:cNvPr id="5" name="Picture 8" descr="C:\Documents and Settings\tchick\Local Settings\Temporary Internet Files\Content.IE5\6TCFAPSX\MCj0370960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26891" y="68792"/>
            <a:ext cx="1327150" cy="889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8235233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en-US" smtClean="0"/>
              <a:t>UML and Verification -1</a:t>
            </a:r>
            <a:endParaRPr lang="en-US"/>
          </a:p>
        </p:txBody>
      </p:sp>
      <p:sp>
        <p:nvSpPr>
          <p:cNvPr id="34819" name="Rectangle 3"/>
          <p:cNvSpPr>
            <a:spLocks noGrp="1" noChangeArrowheads="1"/>
          </p:cNvSpPr>
          <p:nvPr>
            <p:ph idx="1"/>
          </p:nvPr>
        </p:nvSpPr>
        <p:spPr/>
        <p:txBody>
          <a:bodyPr/>
          <a:lstStyle/>
          <a:p>
            <a:r>
              <a:rPr lang="en-US" smtClean="0"/>
              <a:t>Graphical designs can be difficult to verify and often require special care.</a:t>
            </a:r>
          </a:p>
          <a:p>
            <a:endParaRPr lang="en-US" smtClean="0"/>
          </a:p>
          <a:p>
            <a:r>
              <a:rPr lang="en-US" smtClean="0"/>
              <a:t>UML diagrams can and should be checked for consistency. </a:t>
            </a:r>
          </a:p>
          <a:p>
            <a:endParaRPr lang="en-US" smtClean="0"/>
          </a:p>
          <a:p>
            <a:r>
              <a:rPr lang="en-US" smtClean="0"/>
              <a:t>The names of all classes, operations, and attributes should also be defined and used consistently.</a:t>
            </a:r>
          </a:p>
          <a:p>
            <a:endParaRPr lang="en-US" smtClean="0"/>
          </a:p>
          <a:p>
            <a:r>
              <a:rPr lang="en-US" smtClean="0"/>
              <a:t>UML state charts can be verified as shown before, but the state and transition conditions must be explicit.</a:t>
            </a:r>
            <a:endParaRPr lang="en-US"/>
          </a:p>
        </p:txBody>
      </p:sp>
      <p:pic>
        <p:nvPicPr>
          <p:cNvPr id="34820" name="Picture 16" descr="C:\Documents and Settings\tchick\Local Settings\Temporary Internet Files\Content.IE5\6TCFAPSX\MCj0410269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57107" y="30159"/>
            <a:ext cx="946150" cy="10175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65938324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kern="0" dirty="0"/>
              <a:t>UML and Verification -2</a:t>
            </a:r>
            <a:br>
              <a:rPr lang="en-US" kern="0" dirty="0"/>
            </a:br>
            <a:endParaRPr lang="en-US" dirty="0"/>
          </a:p>
        </p:txBody>
      </p:sp>
      <p:sp>
        <p:nvSpPr>
          <p:cNvPr id="35842" name="Rectangle 3"/>
          <p:cNvSpPr>
            <a:spLocks noGrp="1" noChangeArrowheads="1"/>
          </p:cNvSpPr>
          <p:nvPr>
            <p:ph idx="1"/>
          </p:nvPr>
        </p:nvSpPr>
        <p:spPr/>
        <p:txBody>
          <a:bodyPr/>
          <a:lstStyle/>
          <a:p>
            <a:pPr marL="0" indent="0"/>
            <a:r>
              <a:rPr lang="en-US">
                <a:latin typeface="Arial" charset="0"/>
              </a:rPr>
              <a:t>Execution in UML sequence diagrams can be traced if the diagrams are sufficiently detailed.</a:t>
            </a:r>
          </a:p>
          <a:p>
            <a:pPr marL="0" indent="0"/>
            <a:endParaRPr lang="en-US">
              <a:latin typeface="Arial" charset="0"/>
            </a:endParaRPr>
          </a:p>
          <a:p>
            <a:pPr marL="0" indent="0"/>
            <a:r>
              <a:rPr lang="en-US">
                <a:latin typeface="Arial" charset="0"/>
              </a:rPr>
              <a:t>Similarly, every message sent between objects must be supported by a traversable link defined in a class diagram.</a:t>
            </a:r>
          </a:p>
          <a:p>
            <a:pPr marL="0" indent="0"/>
            <a:endParaRPr lang="en-US">
              <a:latin typeface="Arial" charset="0"/>
            </a:endParaRPr>
          </a:p>
          <a:p>
            <a:pPr marL="0" indent="0"/>
            <a:r>
              <a:rPr lang="en-US">
                <a:latin typeface="Arial" charset="0"/>
              </a:rPr>
              <a:t>Some UML tools can simulate execution of UML models, but these tools should be used only after other review techniques.</a:t>
            </a:r>
          </a:p>
        </p:txBody>
      </p:sp>
      <p:pic>
        <p:nvPicPr>
          <p:cNvPr id="7" name="Picture 16" descr="C:\Documents and Settings\tchick\Local Settings\Temporary Internet Files\Content.IE5\6TCFAPSX\MCj0410269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57107" y="30159"/>
            <a:ext cx="946150" cy="10175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26408668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p:txBody>
          <a:bodyPr>
            <a:normAutofit/>
          </a:bodyPr>
          <a:lstStyle/>
          <a:p>
            <a:r>
              <a:rPr lang="en-US">
                <a:latin typeface="Arial" charset="0"/>
              </a:rPr>
              <a:t>Analytical Verification</a:t>
            </a:r>
          </a:p>
        </p:txBody>
      </p:sp>
      <p:sp>
        <p:nvSpPr>
          <p:cNvPr id="35843" name="Content Placeholder 2"/>
          <p:cNvSpPr>
            <a:spLocks noGrp="1"/>
          </p:cNvSpPr>
          <p:nvPr>
            <p:ph idx="1"/>
          </p:nvPr>
        </p:nvSpPr>
        <p:spPr/>
        <p:txBody>
          <a:bodyPr/>
          <a:lstStyle/>
          <a:p>
            <a:pPr>
              <a:defRPr/>
            </a:pPr>
            <a:r>
              <a:rPr lang="en-US" dirty="0" smtClean="0">
                <a:ea typeface="+mn-ea"/>
              </a:rPr>
              <a:t>Analytical verification methods are used for verifying the logic of</a:t>
            </a:r>
          </a:p>
          <a:p>
            <a:pPr lvl="1">
              <a:buFont typeface="Arial" charset="0"/>
              <a:buChar char="•"/>
              <a:defRPr/>
            </a:pPr>
            <a:r>
              <a:rPr lang="en-US" dirty="0" smtClean="0"/>
              <a:t>Existing programs before modifying or correcting</a:t>
            </a:r>
          </a:p>
          <a:p>
            <a:pPr lvl="1">
              <a:buFont typeface="Arial" charset="0"/>
              <a:buChar char="•"/>
              <a:defRPr/>
            </a:pPr>
            <a:r>
              <a:rPr lang="en-US" dirty="0" smtClean="0"/>
              <a:t>New programs</a:t>
            </a:r>
          </a:p>
          <a:p>
            <a:pPr marL="0" indent="0">
              <a:defRPr/>
            </a:pPr>
            <a:r>
              <a:rPr lang="en-US" dirty="0" smtClean="0">
                <a:ea typeface="+mn-ea"/>
              </a:rPr>
              <a:t>Analytical verification methods require training and considerable practice.  When selecting an analytical verification method, consider the following:</a:t>
            </a:r>
          </a:p>
        </p:txBody>
      </p:sp>
      <p:graphicFrame>
        <p:nvGraphicFramePr>
          <p:cNvPr id="35864" name="Group 24"/>
          <p:cNvGraphicFramePr>
            <a:graphicFrameLocks noGrp="1"/>
          </p:cNvGraphicFramePr>
          <p:nvPr>
            <p:extLst>
              <p:ext uri="{D42A27DB-BD31-4B8C-83A1-F6EECF244321}">
                <p14:modId xmlns:p14="http://schemas.microsoft.com/office/powerpoint/2010/main" val="3355332528"/>
              </p:ext>
            </p:extLst>
          </p:nvPr>
        </p:nvGraphicFramePr>
        <p:xfrm>
          <a:off x="388939" y="4210050"/>
          <a:ext cx="8267700" cy="1485900"/>
        </p:xfrm>
        <a:graphic>
          <a:graphicData uri="http://schemas.openxmlformats.org/drawingml/2006/table">
            <a:tbl>
              <a:tblPr/>
              <a:tblGrid>
                <a:gridCol w="4133849"/>
                <a:gridCol w="4133851"/>
              </a:tblGrid>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Arial" charset="0"/>
                          <a:ea typeface="ＭＳ Ｐゴシック" pitchFamily="1" charset="-128"/>
                        </a:rPr>
                        <a:t>Soundness</a:t>
                      </a:r>
                    </a:p>
                  </a:txBody>
                  <a:tcPr horzOverflow="overflow">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Arial" charset="0"/>
                          <a:ea typeface="ＭＳ Ｐゴシック" pitchFamily="1" charset="-128"/>
                        </a:rPr>
                        <a:t>Completeness</a:t>
                      </a:r>
                    </a:p>
                  </a:txBody>
                  <a:tcPr horzOverflow="overflow">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lnTlToBr>
                      <a:noFill/>
                    </a:lnTlToBr>
                    <a:lnBlToTr>
                      <a:noFill/>
                    </a:lnBlToTr>
                    <a:solidFill>
                      <a:schemeClr val="bg1"/>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Arial" charset="0"/>
                          <a:ea typeface="ＭＳ Ｐゴシック" pitchFamily="1" charset="-128"/>
                        </a:rPr>
                        <a:t>Depth</a:t>
                      </a:r>
                    </a:p>
                  </a:txBody>
                  <a:tcPr horzOverflow="overflow">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ea typeface="ＭＳ Ｐゴシック" pitchFamily="1" charset="-128"/>
                        </a:rPr>
                        <a:t>Efficiency</a:t>
                      </a:r>
                    </a:p>
                  </a:txBody>
                  <a:tcPr horzOverflow="overflow">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lnTlToBr>
                      <a:noFill/>
                    </a:lnTlToBr>
                    <a:lnBlToTr>
                      <a:noFill/>
                    </a:lnBlToTr>
                    <a:solidFill>
                      <a:schemeClr val="bg1"/>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Arial" charset="0"/>
                          <a:ea typeface="ＭＳ Ｐゴシック" pitchFamily="1" charset="-128"/>
                        </a:rPr>
                        <a:t>Construction or Retrospective</a:t>
                      </a:r>
                    </a:p>
                  </a:txBody>
                  <a:tcPr horzOverflow="overflow">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ea typeface="ＭＳ Ｐゴシック" pitchFamily="1" charset="-128"/>
                        </a:rPr>
                        <a:t>Language Level</a:t>
                      </a:r>
                    </a:p>
                  </a:txBody>
                  <a:tcPr horzOverflow="overflow">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lnTlToBr>
                      <a:noFill/>
                    </a:lnTlToBr>
                    <a:lnBlToTr>
                      <a:noFill/>
                    </a:lnBlToTr>
                    <a:solidFill>
                      <a:schemeClr val="bg1"/>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Arial" charset="0"/>
                          <a:ea typeface="ＭＳ Ｐゴシック" pitchFamily="1" charset="-128"/>
                        </a:rPr>
                        <a:t>Domain-specific or general-purpose</a:t>
                      </a:r>
                    </a:p>
                  </a:txBody>
                  <a:tcPr horzOverflow="overflow">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rgbClr val="000000"/>
                        </a:solidFill>
                        <a:effectLst/>
                        <a:latin typeface="Arial" charset="0"/>
                        <a:ea typeface="ＭＳ Ｐゴシック" pitchFamily="1" charset="-128"/>
                      </a:endParaRPr>
                    </a:p>
                  </a:txBody>
                  <a:tcPr horzOverflow="overflow">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lnTlToBr>
                      <a:noFill/>
                    </a:lnTlToBr>
                    <a:lnBlToTr>
                      <a:noFill/>
                    </a:lnBlToTr>
                    <a:solidFill>
                      <a:schemeClr val="bg1"/>
                    </a:solidFill>
                  </a:tcPr>
                </a:tc>
              </a:tr>
            </a:tbl>
          </a:graphicData>
        </a:graphic>
      </p:graphicFrame>
      <p:pic>
        <p:nvPicPr>
          <p:cNvPr id="36885" name="Picture 22" descr="\\ns01\install\Office\ClipMedia\disk2\FILES\PFILES\MSOFFICE\MEDIA\CNTCD1\ClipArt2\j0231444.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41295" y="51858"/>
            <a:ext cx="1148202" cy="9980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4400364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r>
              <a:rPr lang="en-US" smtClean="0"/>
              <a:t>Messages to Remember</a:t>
            </a:r>
            <a:endParaRPr lang="en-US"/>
          </a:p>
        </p:txBody>
      </p:sp>
      <p:sp>
        <p:nvSpPr>
          <p:cNvPr id="37891" name="Rectangle 3"/>
          <p:cNvSpPr>
            <a:spLocks noGrp="1" noChangeArrowheads="1"/>
          </p:cNvSpPr>
          <p:nvPr>
            <p:ph idx="1"/>
          </p:nvPr>
        </p:nvSpPr>
        <p:spPr/>
        <p:txBody>
          <a:bodyPr/>
          <a:lstStyle/>
          <a:p>
            <a:r>
              <a:rPr lang="en-US" smtClean="0"/>
              <a:t>There are many verification methods, and we have only covered a few of them. So try any method that looks promising and use your PSP data to evaluate the results. </a:t>
            </a:r>
          </a:p>
          <a:p>
            <a:r>
              <a:rPr lang="en-US" smtClean="0"/>
              <a:t>In order to become fluent with any verification method, you must use it several times on a variety of programs.</a:t>
            </a:r>
          </a:p>
          <a:p>
            <a:r>
              <a:rPr lang="en-US" smtClean="0"/>
              <a:t>Once reasonable proficient, select the most effective ones for finding the defects that you most commonly find in testing.</a:t>
            </a:r>
          </a:p>
          <a:p>
            <a:r>
              <a:rPr lang="en-US" smtClean="0"/>
              <a:t>You will significantly improve your design-review yield by using disciplined design review methods.</a:t>
            </a:r>
          </a:p>
          <a:p>
            <a:r>
              <a:rPr lang="en-US" smtClean="0"/>
              <a:t>With complex programs, the time spent verifying designs will be more than repaid by the testing time saved.</a:t>
            </a:r>
            <a:endParaRPr lang="en-US"/>
          </a:p>
        </p:txBody>
      </p:sp>
      <p:pic>
        <p:nvPicPr>
          <p:cNvPr id="37892" name="Picture 4" descr="\\ns01\install\Office\ClipMedia\disk2\FILES\PFILES\MSOFFICE\MEDIA\CNTCD1\ClipArt1\j0149603.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28000" y="100541"/>
            <a:ext cx="922338" cy="11874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2032236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normAutofit/>
          </a:bodyPr>
          <a:lstStyle/>
          <a:p>
            <a:pPr eaLnBrk="1" hangingPunct="1"/>
            <a:r>
              <a:rPr lang="en-AU">
                <a:latin typeface="Arial" charset="0"/>
              </a:rPr>
              <a:t>Design Verification Exercise</a:t>
            </a:r>
          </a:p>
        </p:txBody>
      </p:sp>
      <p:sp>
        <p:nvSpPr>
          <p:cNvPr id="38915" name="Rectangle 3"/>
          <p:cNvSpPr>
            <a:spLocks noGrp="1" noChangeArrowheads="1"/>
          </p:cNvSpPr>
          <p:nvPr>
            <p:ph idx="1"/>
          </p:nvPr>
        </p:nvSpPr>
        <p:spPr/>
        <p:txBody>
          <a:bodyPr/>
          <a:lstStyle/>
          <a:p>
            <a:pPr marL="0" indent="0" eaLnBrk="1" hangingPunct="1"/>
            <a:r>
              <a:rPr lang="en-US">
                <a:latin typeface="Arial" charset="0"/>
              </a:rPr>
              <a:t>After completing this exercise you will understand how to verify a design using execution tables.</a:t>
            </a:r>
            <a:endParaRPr lang="en-AU">
              <a:latin typeface="Arial" charset="0"/>
            </a:endParaRPr>
          </a:p>
        </p:txBody>
      </p:sp>
    </p:spTree>
    <p:extLst>
      <p:ext uri="{BB962C8B-B14F-4D97-AF65-F5344CB8AC3E}">
        <p14:creationId xmlns:p14="http://schemas.microsoft.com/office/powerpoint/2010/main" val="1534067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descr="SEI_CMU_1Line_2Colo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8600" y="3200400"/>
            <a:ext cx="8537575" cy="527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Rectangle 1"/>
          <p:cNvSpPr/>
          <p:nvPr/>
        </p:nvSpPr>
        <p:spPr>
          <a:xfrm>
            <a:off x="-1" y="0"/>
            <a:ext cx="2709333" cy="270933"/>
          </a:xfrm>
          <a:prstGeom prst="rect">
            <a:avLst/>
          </a:prstGeom>
          <a:solidFill>
            <a:srgbClr val="FF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10569954"/>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US" smtClean="0"/>
              <a:t>Need for Design Verification -1</a:t>
            </a:r>
            <a:endParaRPr lang="en-US"/>
          </a:p>
        </p:txBody>
      </p:sp>
      <p:sp>
        <p:nvSpPr>
          <p:cNvPr id="5123" name="Rectangle 3"/>
          <p:cNvSpPr>
            <a:spLocks noGrp="1" noChangeArrowheads="1"/>
          </p:cNvSpPr>
          <p:nvPr>
            <p:ph idx="1"/>
          </p:nvPr>
        </p:nvSpPr>
        <p:spPr/>
        <p:txBody>
          <a:bodyPr/>
          <a:lstStyle/>
          <a:p>
            <a:r>
              <a:rPr lang="en-US" smtClean="0"/>
              <a:t>It is hard to eliminate many design defects just by making process changes. </a:t>
            </a:r>
          </a:p>
          <a:p>
            <a:endParaRPr lang="en-US" smtClean="0"/>
          </a:p>
          <a:p>
            <a:r>
              <a:rPr lang="en-US" smtClean="0"/>
              <a:t>Checklists and a structured review process can improve code-review yield.</a:t>
            </a:r>
          </a:p>
          <a:p>
            <a:endParaRPr lang="en-US" smtClean="0"/>
          </a:p>
          <a:p>
            <a:r>
              <a:rPr lang="en-US" smtClean="0"/>
              <a:t>Design reviews with checklists are also helpful, but not sufficient. </a:t>
            </a:r>
          </a:p>
          <a:p>
            <a:endParaRPr lang="en-US" smtClean="0"/>
          </a:p>
          <a:p>
            <a:r>
              <a:rPr lang="en-US" smtClean="0"/>
              <a:t>A checklist item, </a:t>
            </a:r>
            <a:r>
              <a:rPr lang="ja-JP" altLang="en-US" smtClean="0"/>
              <a:t>“</a:t>
            </a:r>
            <a:r>
              <a:rPr lang="en-US" smtClean="0"/>
              <a:t>Is module logic correct?</a:t>
            </a:r>
            <a:r>
              <a:rPr lang="ja-JP" altLang="en-US" smtClean="0"/>
              <a:t>”</a:t>
            </a:r>
            <a:r>
              <a:rPr lang="en-US" smtClean="0"/>
              <a:t> cannot be confirmed by scanning the specification templates.</a:t>
            </a:r>
            <a:endParaRPr lang="en-US"/>
          </a:p>
        </p:txBody>
      </p:sp>
      <p:pic>
        <p:nvPicPr>
          <p:cNvPr id="5124" name="Picture 5" descr="C:\Documents and Settings\tchick\Local Settings\Temporary Internet Files\Content.IE5\ATUNA1IJ\MCPE01460_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05800" y="60325"/>
            <a:ext cx="777080" cy="96706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2069573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smtClean="0"/>
              <a:t>Need for Design Verification -2</a:t>
            </a:r>
            <a:endParaRPr lang="en-US"/>
          </a:p>
        </p:txBody>
      </p:sp>
      <p:sp>
        <p:nvSpPr>
          <p:cNvPr id="6147" name="Rectangle 3"/>
          <p:cNvSpPr>
            <a:spLocks noGrp="1" noChangeArrowheads="1"/>
          </p:cNvSpPr>
          <p:nvPr>
            <p:ph idx="1"/>
          </p:nvPr>
        </p:nvSpPr>
        <p:spPr/>
        <p:txBody>
          <a:bodyPr/>
          <a:lstStyle/>
          <a:p>
            <a:r>
              <a:rPr lang="en-US" smtClean="0"/>
              <a:t>To improve design-review yield, you must use disciplined verification methods.</a:t>
            </a:r>
          </a:p>
          <a:p>
            <a:endParaRPr lang="en-US" smtClean="0"/>
          </a:p>
          <a:p>
            <a:r>
              <a:rPr lang="en-US" smtClean="0"/>
              <a:t>An orderly approach to design verification is essential because</a:t>
            </a:r>
          </a:p>
          <a:p>
            <a:pPr lvl="1"/>
            <a:r>
              <a:rPr lang="en-US" smtClean="0"/>
              <a:t>many common design defects are caused by overlooked conditions</a:t>
            </a:r>
          </a:p>
          <a:p>
            <a:pPr lvl="1"/>
            <a:r>
              <a:rPr lang="en-US" smtClean="0"/>
              <a:t>situations that seem unlikely become more likely with complex systems and high-powered computers </a:t>
            </a:r>
          </a:p>
          <a:p>
            <a:pPr lvl="1"/>
            <a:r>
              <a:rPr lang="en-US" smtClean="0"/>
              <a:t>conditions that were initially impossible may be likely after a program is modified</a:t>
            </a:r>
            <a:endParaRPr lang="en-US" dirty="0" smtClean="0"/>
          </a:p>
        </p:txBody>
      </p:sp>
      <p:pic>
        <p:nvPicPr>
          <p:cNvPr id="7" name="Picture 5" descr="C:\Documents and Settings\tchick\Local Settings\Temporary Internet Files\Content.IE5\ATUNA1IJ\MCPE01460_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05800" y="60325"/>
            <a:ext cx="777080" cy="96706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867984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smtClean="0"/>
              <a:t>Benefits of Design Verification</a:t>
            </a:r>
            <a:endParaRPr lang="en-US"/>
          </a:p>
        </p:txBody>
      </p:sp>
      <p:sp>
        <p:nvSpPr>
          <p:cNvPr id="7171" name="Rectangle 3"/>
          <p:cNvSpPr>
            <a:spLocks noGrp="1" noChangeArrowheads="1"/>
          </p:cNvSpPr>
          <p:nvPr>
            <p:ph idx="1"/>
          </p:nvPr>
        </p:nvSpPr>
        <p:spPr/>
        <p:txBody>
          <a:bodyPr/>
          <a:lstStyle/>
          <a:p>
            <a:r>
              <a:rPr lang="en-US" smtClean="0"/>
              <a:t>By following a structured design verification procedure, you are more likely to</a:t>
            </a:r>
          </a:p>
          <a:p>
            <a:pPr lvl="1"/>
            <a:r>
              <a:rPr lang="en-US" smtClean="0"/>
              <a:t>see overlooked conditions</a:t>
            </a:r>
          </a:p>
          <a:p>
            <a:pPr lvl="1"/>
            <a:r>
              <a:rPr lang="en-US" smtClean="0"/>
              <a:t>identify rarely-exposed risks</a:t>
            </a:r>
          </a:p>
          <a:p>
            <a:pPr lvl="1"/>
            <a:r>
              <a:rPr lang="en-US" smtClean="0"/>
              <a:t>recognize possible future exposures</a:t>
            </a:r>
          </a:p>
          <a:p>
            <a:endParaRPr lang="en-US" smtClean="0"/>
          </a:p>
          <a:p>
            <a:r>
              <a:rPr lang="en-US" smtClean="0"/>
              <a:t>By recording information during each design review, you can improve the effectiveness of later design inspections.</a:t>
            </a:r>
            <a:endParaRPr lang="en-US" dirty="0" smtClean="0"/>
          </a:p>
        </p:txBody>
      </p:sp>
      <p:pic>
        <p:nvPicPr>
          <p:cNvPr id="7" name="Picture 5" descr="C:\Documents and Settings\tchick\Local Settings\Temporary Internet Files\Content.IE5\ATUNA1IJ\MCPE01460_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05800" y="60325"/>
            <a:ext cx="777080" cy="96706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050676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smtClean="0"/>
              <a:t>Using Design Verification</a:t>
            </a:r>
            <a:endParaRPr lang="en-US"/>
          </a:p>
        </p:txBody>
      </p:sp>
      <p:sp>
        <p:nvSpPr>
          <p:cNvPr id="8195" name="Rectangle 3"/>
          <p:cNvSpPr>
            <a:spLocks noGrp="1" noChangeArrowheads="1"/>
          </p:cNvSpPr>
          <p:nvPr>
            <p:ph idx="1"/>
          </p:nvPr>
        </p:nvSpPr>
        <p:spPr/>
        <p:txBody>
          <a:bodyPr/>
          <a:lstStyle/>
          <a:p>
            <a:r>
              <a:rPr lang="en-US" smtClean="0"/>
              <a:t>Design verification methods should be used during</a:t>
            </a:r>
          </a:p>
          <a:p>
            <a:pPr lvl="1"/>
            <a:r>
              <a:rPr lang="en-US" smtClean="0"/>
              <a:t>design </a:t>
            </a:r>
          </a:p>
          <a:p>
            <a:pPr lvl="1"/>
            <a:r>
              <a:rPr lang="en-US" smtClean="0"/>
              <a:t>design reviews</a:t>
            </a:r>
          </a:p>
          <a:p>
            <a:pPr lvl="1"/>
            <a:r>
              <a:rPr lang="en-US" smtClean="0"/>
              <a:t>design inspections</a:t>
            </a:r>
          </a:p>
          <a:p>
            <a:r>
              <a:rPr lang="en-US" smtClean="0"/>
              <a:t>Verifying designs with source-code is time-consuming and error-prone.</a:t>
            </a:r>
          </a:p>
          <a:p>
            <a:r>
              <a:rPr lang="en-US" smtClean="0"/>
              <a:t>Use design verification methods to focus on the defect types that cause you the most trouble in test.</a:t>
            </a:r>
          </a:p>
          <a:p>
            <a:r>
              <a:rPr lang="en-US" smtClean="0"/>
              <a:t>Select verification methods that are compatible with design techniques used.</a:t>
            </a:r>
          </a:p>
          <a:p>
            <a:r>
              <a:rPr lang="en-US" smtClean="0"/>
              <a:t>Use your data to decide which verification methods are most effective for you.</a:t>
            </a:r>
            <a:endParaRPr lang="en-US"/>
          </a:p>
        </p:txBody>
      </p:sp>
      <p:pic>
        <p:nvPicPr>
          <p:cNvPr id="7" name="Picture 5" descr="C:\Documents and Settings\tchick\Local Settings\Temporary Internet Files\Content.IE5\ATUNA1IJ\MCPE01460_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05800" y="60325"/>
            <a:ext cx="777080" cy="96706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1767959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smtClean="0"/>
              <a:t>Design Standards</a:t>
            </a:r>
            <a:endParaRPr lang="en-US"/>
          </a:p>
        </p:txBody>
      </p:sp>
      <p:sp>
        <p:nvSpPr>
          <p:cNvPr id="9219" name="Content Placeholder 2"/>
          <p:cNvSpPr>
            <a:spLocks noGrp="1"/>
          </p:cNvSpPr>
          <p:nvPr>
            <p:ph idx="1"/>
          </p:nvPr>
        </p:nvSpPr>
        <p:spPr/>
        <p:txBody>
          <a:bodyPr/>
          <a:lstStyle/>
          <a:p>
            <a:r>
              <a:rPr lang="en-US" smtClean="0"/>
              <a:t>Design Standards provide criteria against which to verify a design.</a:t>
            </a:r>
          </a:p>
          <a:p>
            <a:endParaRPr lang="en-US" smtClean="0"/>
          </a:p>
          <a:p>
            <a:r>
              <a:rPr lang="en-US" smtClean="0"/>
              <a:t>Three standards to use in verification are as follows:</a:t>
            </a:r>
          </a:p>
          <a:p>
            <a:r>
              <a:rPr lang="en-US" smtClean="0"/>
              <a:t>Product conventions</a:t>
            </a:r>
          </a:p>
          <a:p>
            <a:r>
              <a:rPr lang="en-US" smtClean="0"/>
              <a:t>Product design standards</a:t>
            </a:r>
          </a:p>
          <a:p>
            <a:r>
              <a:rPr lang="en-US" smtClean="0"/>
              <a:t>Reuse standards</a:t>
            </a:r>
            <a:endParaRPr lang="en-US"/>
          </a:p>
        </p:txBody>
      </p:sp>
      <p:pic>
        <p:nvPicPr>
          <p:cNvPr id="9220" name="Picture 13" descr="C:\Documents and Settings\tchick\Local Settings\Temporary Internet Files\Content.IE5\2XCDIHAD\MCj0368274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32743" y="89960"/>
            <a:ext cx="723417" cy="90910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9398434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3074"/>
          <p:cNvSpPr>
            <a:spLocks noGrp="1" noChangeArrowheads="1"/>
          </p:cNvSpPr>
          <p:nvPr>
            <p:ph type="title"/>
          </p:nvPr>
        </p:nvSpPr>
        <p:spPr/>
        <p:txBody>
          <a:bodyPr/>
          <a:lstStyle/>
          <a:p>
            <a:r>
              <a:rPr lang="en-US" smtClean="0"/>
              <a:t>Execution Tables -1</a:t>
            </a:r>
            <a:endParaRPr lang="en-US"/>
          </a:p>
        </p:txBody>
      </p:sp>
      <p:sp>
        <p:nvSpPr>
          <p:cNvPr id="10243" name="Rectangle 3075"/>
          <p:cNvSpPr>
            <a:spLocks noGrp="1" noChangeArrowheads="1"/>
          </p:cNvSpPr>
          <p:nvPr>
            <p:ph idx="1"/>
          </p:nvPr>
        </p:nvSpPr>
        <p:spPr/>
        <p:txBody>
          <a:bodyPr/>
          <a:lstStyle/>
          <a:p>
            <a:r>
              <a:rPr lang="en-US" smtClean="0"/>
              <a:t>An execution table is an orderly way to trace program execution.</a:t>
            </a:r>
          </a:p>
          <a:p>
            <a:pPr lvl="1"/>
            <a:r>
              <a:rPr lang="en-US" smtClean="0"/>
              <a:t>It is a manual check of program flow.</a:t>
            </a:r>
          </a:p>
          <a:p>
            <a:pPr lvl="1"/>
            <a:r>
              <a:rPr lang="en-US" smtClean="0"/>
              <a:t>It starts with initial conditions.</a:t>
            </a:r>
          </a:p>
          <a:p>
            <a:pPr lvl="1"/>
            <a:r>
              <a:rPr lang="en-US" smtClean="0"/>
              <a:t>A set of variable values is selected.</a:t>
            </a:r>
          </a:p>
          <a:p>
            <a:pPr lvl="1"/>
            <a:r>
              <a:rPr lang="en-US" smtClean="0"/>
              <a:t>Each execution step is examined.</a:t>
            </a:r>
          </a:p>
          <a:p>
            <a:pPr lvl="1"/>
            <a:r>
              <a:rPr lang="en-US" smtClean="0"/>
              <a:t>Every change in variable values is entered.</a:t>
            </a:r>
          </a:p>
          <a:p>
            <a:pPr lvl="1"/>
            <a:r>
              <a:rPr lang="en-US" smtClean="0"/>
              <a:t>Program behavior is checked against the specification.</a:t>
            </a:r>
            <a:endParaRPr lang="en-US"/>
          </a:p>
        </p:txBody>
      </p:sp>
      <p:pic>
        <p:nvPicPr>
          <p:cNvPr id="10244" name="Picture 7" descr="C:\Documents and Settings\tchick\Local Settings\Temporary Internet Files\Content.IE5\IJOLA5U7\MCj0370210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71342" y="67204"/>
            <a:ext cx="1311275" cy="908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569578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theme/theme1.xml><?xml version="1.0" encoding="utf-8"?>
<a:theme xmlns:a="http://schemas.openxmlformats.org/drawingml/2006/main" name="PSP Template">
  <a:themeElements>
    <a:clrScheme name="Paul_palette">
      <a:dk1>
        <a:sysClr val="windowText" lastClr="000000"/>
      </a:dk1>
      <a:lt1>
        <a:sysClr val="window" lastClr="FFFFFF"/>
      </a:lt1>
      <a:dk2>
        <a:srgbClr val="005695"/>
      </a:dk2>
      <a:lt2>
        <a:srgbClr val="8D9BA9"/>
      </a:lt2>
      <a:accent1>
        <a:srgbClr val="005694"/>
      </a:accent1>
      <a:accent2>
        <a:srgbClr val="FCAC12"/>
      </a:accent2>
      <a:accent3>
        <a:srgbClr val="43AE38"/>
      </a:accent3>
      <a:accent4>
        <a:srgbClr val="FF6E00"/>
      </a:accent4>
      <a:accent5>
        <a:srgbClr val="6C137D"/>
      </a:accent5>
      <a:accent6>
        <a:srgbClr val="E1041B"/>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plate.potx" id="{D804D264-0CB6-4E7C-B6E5-01534E2BC259}" vid="{C4204A5E-E926-4231-BBC2-AE614BB4B9E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Template</Template>
  <TotalTime>11481</TotalTime>
  <Words>2801</Words>
  <Application>Microsoft Office PowerPoint</Application>
  <PresentationFormat>On-screen Show (4:3)</PresentationFormat>
  <Paragraphs>382</Paragraphs>
  <Slides>38</Slides>
  <Notes>37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38</vt:i4>
      </vt:variant>
    </vt:vector>
  </HeadingPairs>
  <TitlesOfParts>
    <vt:vector size="42" baseType="lpstr">
      <vt:lpstr>MS PGothic</vt:lpstr>
      <vt:lpstr>Arial</vt:lpstr>
      <vt:lpstr>Calibri</vt:lpstr>
      <vt:lpstr>PSP Template</vt:lpstr>
      <vt:lpstr>PSP Advanced Design Verification</vt:lpstr>
      <vt:lpstr>PowerPoint Presentation</vt:lpstr>
      <vt:lpstr>Lecture Topics </vt:lpstr>
      <vt:lpstr>Need for Design Verification -1</vt:lpstr>
      <vt:lpstr>Need for Design Verification -2</vt:lpstr>
      <vt:lpstr>Benefits of Design Verification</vt:lpstr>
      <vt:lpstr>Using Design Verification</vt:lpstr>
      <vt:lpstr>Design Standards</vt:lpstr>
      <vt:lpstr>Execution Tables -1</vt:lpstr>
      <vt:lpstr>Execution Tables -2</vt:lpstr>
      <vt:lpstr>Execution Table Procedure</vt:lpstr>
      <vt:lpstr>Trace Tables</vt:lpstr>
      <vt:lpstr>Case Checking </vt:lpstr>
      <vt:lpstr>Trace Table Procedure</vt:lpstr>
      <vt:lpstr>Trace Table Example -1</vt:lpstr>
      <vt:lpstr>Trace Table Example -2 </vt:lpstr>
      <vt:lpstr>Trace Table Example -3</vt:lpstr>
      <vt:lpstr>Trace Table Example -4</vt:lpstr>
      <vt:lpstr>Trace Table Example -5 </vt:lpstr>
      <vt:lpstr>Trace Table Example -6  </vt:lpstr>
      <vt:lpstr>Trace Table Example:  Cycle 1</vt:lpstr>
      <vt:lpstr>Trace Table Example:  Cycle 2</vt:lpstr>
      <vt:lpstr>Trace Table Discussion</vt:lpstr>
      <vt:lpstr>Trace Table Example:  Cycle T</vt:lpstr>
      <vt:lpstr>Verifying Program Correctness</vt:lpstr>
      <vt:lpstr>Correctness Verification </vt:lpstr>
      <vt:lpstr>WhileLoop Verification -1 </vt:lpstr>
      <vt:lpstr>WhileLoop Verification -2 </vt:lpstr>
      <vt:lpstr>WhileLoop Example -1 </vt:lpstr>
      <vt:lpstr>WhileLoop Example -2 </vt:lpstr>
      <vt:lpstr>WhileLoop Example -3</vt:lpstr>
      <vt:lpstr>Comments: Program Verification</vt:lpstr>
      <vt:lpstr>UML and Verification -1</vt:lpstr>
      <vt:lpstr>UML and Verification -2 </vt:lpstr>
      <vt:lpstr>Analytical Verification</vt:lpstr>
      <vt:lpstr>Messages to Remember</vt:lpstr>
      <vt:lpstr>Design Verification Exercise</vt:lpstr>
      <vt:lpstr>PowerPoint Presentation</vt:lpstr>
    </vt:vector>
  </TitlesOfParts>
  <Company>Software Engineering Institute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khess</dc:creator>
  <cp:lastModifiedBy>wrn_loc_adm</cp:lastModifiedBy>
  <cp:revision>25</cp:revision>
  <cp:lastPrinted>2015-11-05T19:18:24Z</cp:lastPrinted>
  <dcterms:created xsi:type="dcterms:W3CDTF">2016-03-14T18:33:10Z</dcterms:created>
  <dcterms:modified xsi:type="dcterms:W3CDTF">2018-09-06T00:14:20Z</dcterms:modified>
</cp:coreProperties>
</file>